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Lato"/>
      <p:regular r:id="rId15"/>
      <p:bold r:id="rId16"/>
      <p:italic r:id="rId17"/>
      <p:boldItalic r:id="rId18"/>
    </p:embeddedFont>
    <p:embeddedFont>
      <p:font typeface="Open Sans SemiBold"/>
      <p:regular r:id="rId19"/>
      <p:bold r:id="rId20"/>
      <p:italic r:id="rId21"/>
      <p:boldItalic r:id="rId22"/>
    </p:embeddedFont>
    <p:embeddedFont>
      <p:font typeface="Helvetica Neue"/>
      <p:regular r:id="rId23"/>
      <p:bold r:id="rId24"/>
      <p:italic r:id="rId25"/>
      <p:boldItalic r:id="rId26"/>
    </p:embeddedFont>
    <p:embeddedFont>
      <p:font typeface="Helvetica Neue Light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SemiBold-bold.fntdata"/><Relationship Id="rId22" Type="http://schemas.openxmlformats.org/officeDocument/2006/relationships/font" Target="fonts/OpenSansSemiBold-boldItalic.fntdata"/><Relationship Id="rId21" Type="http://schemas.openxmlformats.org/officeDocument/2006/relationships/font" Target="fonts/OpenSansSemiBold-italic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8" Type="http://schemas.openxmlformats.org/officeDocument/2006/relationships/font" Target="fonts/HelveticaNeueLight-bold.fntdata"/><Relationship Id="rId27" Type="http://schemas.openxmlformats.org/officeDocument/2006/relationships/font" Target="fonts/HelveticaNeueLigh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Ligh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regular.fntdata"/><Relationship Id="rId30" Type="http://schemas.openxmlformats.org/officeDocument/2006/relationships/font" Target="fonts/HelveticaNeueLight-boldItalic.fntdata"/><Relationship Id="rId11" Type="http://schemas.openxmlformats.org/officeDocument/2006/relationships/slide" Target="slides/slide7.xml"/><Relationship Id="rId33" Type="http://schemas.openxmlformats.org/officeDocument/2006/relationships/font" Target="fonts/OpenSans-italic.fntdata"/><Relationship Id="rId10" Type="http://schemas.openxmlformats.org/officeDocument/2006/relationships/slide" Target="slides/slide6.xml"/><Relationship Id="rId32" Type="http://schemas.openxmlformats.org/officeDocument/2006/relationships/font" Target="fonts/OpenSans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OpenSans-boldItalic.fntdata"/><Relationship Id="rId15" Type="http://schemas.openxmlformats.org/officeDocument/2006/relationships/font" Target="fonts/Lato-regular.fntdata"/><Relationship Id="rId14" Type="http://schemas.openxmlformats.org/officeDocument/2006/relationships/slide" Target="slides/slide10.xml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19" Type="http://schemas.openxmlformats.org/officeDocument/2006/relationships/font" Target="fonts/OpenSansSemiBold-regular.fntdata"/><Relationship Id="rId18" Type="http://schemas.openxmlformats.org/officeDocument/2006/relationships/font" Target="fonts/La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spcBef>
                <a:spcPts val="0"/>
              </a:spcBef>
              <a:buSzPct val="100000"/>
              <a:buFont typeface="Helvetica Neue"/>
              <a:buChar char="●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14300" lvl="1" marL="228600" marR="0" rtl="0" algn="l">
              <a:spcBef>
                <a:spcPts val="0"/>
              </a:spcBef>
              <a:buSzPct val="100000"/>
              <a:buFont typeface="Helvetica Neue"/>
              <a:buChar char="○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457200" marR="0" rtl="0" algn="l">
              <a:spcBef>
                <a:spcPts val="0"/>
              </a:spcBef>
              <a:buSzPct val="100000"/>
              <a:buFont typeface="Helvetica Neue"/>
              <a:buChar char="■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71500" lvl="3" marL="685800" marR="0" rtl="0" algn="l">
              <a:spcBef>
                <a:spcPts val="0"/>
              </a:spcBef>
              <a:buSzPct val="100000"/>
              <a:buFont typeface="Helvetica Neue"/>
              <a:buChar char="●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800100" lvl="4" marL="914400" marR="0" rtl="0" algn="l">
              <a:spcBef>
                <a:spcPts val="0"/>
              </a:spcBef>
              <a:buSzPct val="100000"/>
              <a:buFont typeface="Helvetica Neue"/>
              <a:buChar char="○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028700" lvl="5" marL="1143000" marR="0" rtl="0" algn="l">
              <a:spcBef>
                <a:spcPts val="0"/>
              </a:spcBef>
              <a:buSzPct val="100000"/>
              <a:buFont typeface="Helvetica Neue"/>
              <a:buChar char="■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257300" lvl="6" marL="1371600" marR="0" rtl="0" algn="l">
              <a:spcBef>
                <a:spcPts val="0"/>
              </a:spcBef>
              <a:buSzPct val="100000"/>
              <a:buFont typeface="Helvetica Neue"/>
              <a:buChar char="●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485900" lvl="7" marL="1600200" marR="0" rtl="0" algn="l">
              <a:spcBef>
                <a:spcPts val="0"/>
              </a:spcBef>
              <a:buSzPct val="100000"/>
              <a:buFont typeface="Helvetica Neue"/>
              <a:buChar char="○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714500" lvl="8" marL="1828800" marR="0" rtl="0" algn="l">
              <a:spcBef>
                <a:spcPts val="0"/>
              </a:spcBef>
              <a:buSzPct val="100000"/>
              <a:buFont typeface="Helvetica Neue"/>
              <a:buChar char="■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Shape 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Shape 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Shape 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x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9669" y="-6297"/>
            <a:ext cx="12211338" cy="6854430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anchorCtr="0" anchor="ctr" bIns="25375" lIns="25375" rIns="25375" tIns="25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satchel strip.png" id="26" name="Shape 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588" y="6791684"/>
            <a:ext cx="12201175" cy="71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tchel together_2@3x.png" id="27" name="Shape 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5137" y="5403132"/>
            <a:ext cx="2441726" cy="78064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/>
          <p:nvPr/>
        </p:nvSpPr>
        <p:spPr>
          <a:xfrm>
            <a:off x="-9669" y="1786"/>
            <a:ext cx="12211338" cy="4737557"/>
          </a:xfrm>
          <a:prstGeom prst="rect">
            <a:avLst/>
          </a:prstGeom>
          <a:solidFill>
            <a:srgbClr val="33495F"/>
          </a:solidFill>
          <a:ln>
            <a:noFill/>
          </a:ln>
        </p:spPr>
        <p:txBody>
          <a:bodyPr anchorCtr="0" anchor="ctr" bIns="25375" lIns="25375" rIns="25375" tIns="25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593095" y="6288594"/>
            <a:ext cx="143130" cy="132461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25" lIns="22825" rIns="22825" tIns="228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End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69" y="1785"/>
            <a:ext cx="12211338" cy="6854430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anchorCtr="0" anchor="ctr" bIns="25375" lIns="25375" rIns="25375" tIns="25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satchel strip.png" id="32" name="Shape 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9669" y="6785071"/>
            <a:ext cx="12211338" cy="7114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/>
          <p:nvPr>
            <p:ph idx="12" type="sldNum"/>
          </p:nvPr>
        </p:nvSpPr>
        <p:spPr>
          <a:xfrm>
            <a:off x="8593095" y="6288594"/>
            <a:ext cx="143130" cy="132461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25" lIns="22825" rIns="22825" tIns="228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End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-12850" y="0"/>
            <a:ext cx="12217699" cy="6858002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anchorCtr="0" anchor="ctr" bIns="25400" lIns="25400" rIns="25400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satchel strip.png" id="36" name="Shape 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850" y="6786821"/>
            <a:ext cx="12217699" cy="7117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>
            <p:ph idx="12" type="sldNum"/>
          </p:nvPr>
        </p:nvSpPr>
        <p:spPr>
          <a:xfrm>
            <a:off x="8594446" y="6290107"/>
            <a:ext cx="143153" cy="132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22850" rIns="22850" tIns="22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ntent 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 27" id="41" name="Shape 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/>
          <p:nvPr/>
        </p:nvSpPr>
        <p:spPr>
          <a:xfrm>
            <a:off x="1335" y="0"/>
            <a:ext cx="12192000" cy="537027"/>
          </a:xfrm>
          <a:prstGeom prst="rect">
            <a:avLst/>
          </a:prstGeom>
          <a:solidFill>
            <a:srgbClr val="33495F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ape 29" id="43" name="Shape 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26475" y="226845"/>
            <a:ext cx="686599" cy="277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 30" id="44" name="Shape 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13249" y="92902"/>
            <a:ext cx="560270" cy="3507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Shape 45"/>
          <p:cNvGrpSpPr/>
          <p:nvPr/>
        </p:nvGrpSpPr>
        <p:grpSpPr>
          <a:xfrm>
            <a:off x="-1" y="536531"/>
            <a:ext cx="12195604" cy="46800"/>
            <a:chOff x="0" y="0"/>
            <a:chExt cx="12195603" cy="46799"/>
          </a:xfrm>
        </p:grpSpPr>
        <p:sp>
          <p:nvSpPr>
            <p:cNvPr id="46" name="Shape 46"/>
            <p:cNvSpPr/>
            <p:nvPr/>
          </p:nvSpPr>
          <p:spPr>
            <a:xfrm>
              <a:off x="6097332" y="0"/>
              <a:ext cx="1220400" cy="46799"/>
            </a:xfrm>
            <a:prstGeom prst="rect">
              <a:avLst/>
            </a:prstGeom>
            <a:solidFill>
              <a:srgbClr val="0E79C9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1220400" cy="46799"/>
            </a:xfrm>
            <a:prstGeom prst="rect">
              <a:avLst/>
            </a:prstGeom>
            <a:solidFill>
              <a:srgbClr val="3BAFDA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10975202" y="0"/>
              <a:ext cx="1220400" cy="46799"/>
            </a:xfrm>
            <a:prstGeom prst="rect">
              <a:avLst/>
            </a:prstGeom>
            <a:solidFill>
              <a:srgbClr val="48CFAD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2438932" y="0"/>
              <a:ext cx="1220400" cy="46799"/>
            </a:xfrm>
            <a:prstGeom prst="rect">
              <a:avLst/>
            </a:prstGeom>
            <a:solidFill>
              <a:srgbClr val="8CC152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9755734" y="0"/>
              <a:ext cx="1220400" cy="46799"/>
            </a:xfrm>
            <a:prstGeom prst="rect">
              <a:avLst/>
            </a:prstGeom>
            <a:solidFill>
              <a:srgbClr val="FFCE54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1219465" y="0"/>
              <a:ext cx="1220400" cy="46799"/>
            </a:xfrm>
            <a:prstGeom prst="rect">
              <a:avLst/>
            </a:prstGeom>
            <a:solidFill>
              <a:srgbClr val="F3A100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3658400" y="0"/>
              <a:ext cx="1220400" cy="46799"/>
            </a:xfrm>
            <a:prstGeom prst="rect">
              <a:avLst/>
            </a:prstGeom>
            <a:solidFill>
              <a:srgbClr val="E9573F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8535739" y="0"/>
              <a:ext cx="1220400" cy="46799"/>
            </a:xfrm>
            <a:prstGeom prst="rect">
              <a:avLst/>
            </a:prstGeom>
            <a:solidFill>
              <a:srgbClr val="DA4453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4877866" y="0"/>
              <a:ext cx="1220400" cy="46799"/>
            </a:xfrm>
            <a:prstGeom prst="rect">
              <a:avLst/>
            </a:prstGeom>
            <a:solidFill>
              <a:srgbClr val="D770AD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7316800" y="0"/>
              <a:ext cx="1220400" cy="46799"/>
            </a:xfrm>
            <a:prstGeom prst="rect">
              <a:avLst/>
            </a:prstGeom>
            <a:solidFill>
              <a:srgbClr val="AAB2BD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Shape 56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 10"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1334" y="0"/>
            <a:ext cx="4860002" cy="6858000"/>
          </a:xfrm>
          <a:prstGeom prst="rect">
            <a:avLst/>
          </a:prstGeom>
          <a:solidFill>
            <a:srgbClr val="33495F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ape 12" id="8" name="Shape 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61208" y="5972037"/>
            <a:ext cx="1681858" cy="678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Shape 9"/>
          <p:cNvGrpSpPr/>
          <p:nvPr/>
        </p:nvGrpSpPr>
        <p:grpSpPr>
          <a:xfrm>
            <a:off x="-3602" y="6811196"/>
            <a:ext cx="4860000" cy="46800"/>
            <a:chOff x="0" y="0"/>
            <a:chExt cx="4859999" cy="46799"/>
          </a:xfrm>
        </p:grpSpPr>
        <p:sp>
          <p:nvSpPr>
            <p:cNvPr id="10" name="Shape 10"/>
            <p:cNvSpPr/>
            <p:nvPr/>
          </p:nvSpPr>
          <p:spPr>
            <a:xfrm>
              <a:off x="2429814" y="0"/>
              <a:ext cx="486335" cy="46799"/>
            </a:xfrm>
            <a:prstGeom prst="rect">
              <a:avLst/>
            </a:prstGeom>
            <a:solidFill>
              <a:srgbClr val="0E79C9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0"/>
              <a:ext cx="486335" cy="46799"/>
            </a:xfrm>
            <a:prstGeom prst="rect">
              <a:avLst/>
            </a:prstGeom>
            <a:solidFill>
              <a:srgbClr val="3BAFDA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4373664" y="0"/>
              <a:ext cx="486335" cy="46799"/>
            </a:xfrm>
            <a:prstGeom prst="rect">
              <a:avLst/>
            </a:prstGeom>
            <a:solidFill>
              <a:srgbClr val="48CFAD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971925" y="0"/>
              <a:ext cx="486335" cy="46799"/>
            </a:xfrm>
            <a:prstGeom prst="rect">
              <a:avLst/>
            </a:prstGeom>
            <a:solidFill>
              <a:srgbClr val="8CC152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3887701" y="0"/>
              <a:ext cx="486335" cy="46799"/>
            </a:xfrm>
            <a:prstGeom prst="rect">
              <a:avLst/>
            </a:prstGeom>
            <a:solidFill>
              <a:srgbClr val="FFCE54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485962" y="0"/>
              <a:ext cx="486335" cy="46799"/>
            </a:xfrm>
            <a:prstGeom prst="rect">
              <a:avLst/>
            </a:prstGeom>
            <a:solidFill>
              <a:srgbClr val="F3A100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1457887" y="0"/>
              <a:ext cx="486335" cy="46799"/>
            </a:xfrm>
            <a:prstGeom prst="rect">
              <a:avLst/>
            </a:prstGeom>
            <a:solidFill>
              <a:srgbClr val="E9573F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3401528" y="0"/>
              <a:ext cx="486335" cy="46799"/>
            </a:xfrm>
            <a:prstGeom prst="rect">
              <a:avLst/>
            </a:prstGeom>
            <a:solidFill>
              <a:srgbClr val="DA4453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1943850" y="0"/>
              <a:ext cx="486335" cy="46799"/>
            </a:xfrm>
            <a:prstGeom prst="rect">
              <a:avLst/>
            </a:prstGeom>
            <a:solidFill>
              <a:srgbClr val="D770AD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2915775" y="0"/>
              <a:ext cx="486335" cy="46799"/>
            </a:xfrm>
            <a:prstGeom prst="rect">
              <a:avLst/>
            </a:prstGeom>
            <a:solidFill>
              <a:srgbClr val="AAB2BD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Shape 24" id="20" name="Shape 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867" y="1663275"/>
            <a:ext cx="5452046" cy="353143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/>
          <p:nvPr>
            <p:ph type="title"/>
          </p:nvPr>
        </p:nvSpPr>
        <p:spPr>
          <a:xfrm>
            <a:off x="609600" y="92072"/>
            <a:ext cx="10972799" cy="1508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609600" y="1600200"/>
            <a:ext cx="10972799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89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890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890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890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890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890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890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890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26.png"/><Relationship Id="rId7" Type="http://schemas.openxmlformats.org/officeDocument/2006/relationships/image" Target="../media/image2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Relationship Id="rId4" Type="http://schemas.openxmlformats.org/officeDocument/2006/relationships/image" Target="../media/image27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tchel strip.png" id="61" name="Shape 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588" y="6791684"/>
            <a:ext cx="12201175" cy="7111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1759782" y="2034825"/>
            <a:ext cx="8672435" cy="1701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75" lIns="25375" rIns="25375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4E3"/>
              </a:buClr>
              <a:buSzPct val="25000"/>
              <a:buFont typeface="Open Sans"/>
              <a:buNone/>
            </a:pPr>
            <a:r>
              <a:rPr b="1" i="0" lang="en-US" sz="4800" u="none" cap="none" strike="noStrike">
                <a:solidFill>
                  <a:srgbClr val="E6E4E3"/>
                </a:solidFill>
                <a:latin typeface="Open Sans"/>
                <a:ea typeface="Open Sans"/>
                <a:cs typeface="Open Sans"/>
                <a:sym typeface="Open Sans"/>
              </a:rPr>
              <a:t>A Student’s Guide to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4E3"/>
              </a:buClr>
              <a:buSzPct val="25000"/>
              <a:buFont typeface="Open Sans"/>
              <a:buNone/>
            </a:pPr>
            <a:r>
              <a:rPr b="1" i="0" lang="en-US" sz="4800" u="none" cap="none" strike="noStrike">
                <a:solidFill>
                  <a:srgbClr val="E6E4E3"/>
                </a:solidFill>
                <a:latin typeface="Open Sans"/>
                <a:ea typeface="Open Sans"/>
                <a:cs typeface="Open Sans"/>
                <a:sym typeface="Open Sans"/>
              </a:rPr>
              <a:t>Show My Homework</a:t>
            </a:r>
          </a:p>
        </p:txBody>
      </p:sp>
      <p:pic>
        <p:nvPicPr>
          <p:cNvPr descr="image3.png" id="63" name="Shape 63"/>
          <p:cNvPicPr preferRelativeResize="0"/>
          <p:nvPr/>
        </p:nvPicPr>
        <p:blipFill rotWithShape="1">
          <a:blip r:embed="rId4">
            <a:alphaModFix/>
          </a:blip>
          <a:srcRect b="0" l="0" r="63865" t="0"/>
          <a:stretch/>
        </p:blipFill>
        <p:spPr>
          <a:xfrm>
            <a:off x="5545126" y="497027"/>
            <a:ext cx="1101802" cy="672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tchel Tag grey.png"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9855" y="2323225"/>
            <a:ext cx="6912290" cy="221154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1900713" y="4577825"/>
            <a:ext cx="8390574" cy="413469"/>
          </a:xfrm>
          <a:prstGeom prst="rect">
            <a:avLst/>
          </a:prstGeom>
          <a:noFill/>
          <a:ln>
            <a:noFill/>
          </a:ln>
        </p:spPr>
        <p:txBody>
          <a:bodyPr anchorCtr="0" anchor="t" bIns="54325" lIns="54325" rIns="54325" tIns="543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79C8"/>
              </a:buClr>
              <a:buSzPct val="25000"/>
              <a:buFont typeface="Open Sans SemiBold"/>
              <a:buNone/>
            </a:pPr>
            <a:r>
              <a:rPr b="0" i="0" lang="en-US" sz="1800" u="none" cap="none" strike="noStrike">
                <a:solidFill>
                  <a:srgbClr val="0C79C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www.teamsatchel.com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3492073" y="6335585"/>
            <a:ext cx="5207851" cy="215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25000"/>
              <a:buFont typeface="Open Sans"/>
              <a:buNone/>
            </a:pPr>
            <a:r>
              <a:rPr b="0" i="0" lang="en-US" sz="1200" u="none" cap="none" strike="noStrike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rPr>
              <a:t>help.showmyhomework.co.uk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641397" y="6335585"/>
            <a:ext cx="3554700" cy="215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25000"/>
              <a:buFont typeface="Open Sans"/>
              <a:buNone/>
            </a:pPr>
            <a:r>
              <a:rPr b="0" i="0" lang="en-US" sz="1200" u="none" cap="none" strike="noStrike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rPr>
              <a:t>0207 197 9550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10486192" y="6335585"/>
            <a:ext cx="5513249" cy="215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25000"/>
              <a:buFont typeface="Open Sans"/>
              <a:buNone/>
            </a:pPr>
            <a:r>
              <a:rPr b="0" i="0" lang="en-US" sz="1200" u="none" cap="none" strike="noStrike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rPr>
              <a:t>@team_satchel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263-Edit.jpg" id="68" name="Shape 68"/>
          <p:cNvPicPr preferRelativeResize="0"/>
          <p:nvPr/>
        </p:nvPicPr>
        <p:blipFill rotWithShape="1">
          <a:blip r:embed="rId3">
            <a:alphaModFix/>
          </a:blip>
          <a:srcRect b="0" l="5172" r="12287" t="8038"/>
          <a:stretch/>
        </p:blipFill>
        <p:spPr>
          <a:xfrm>
            <a:off x="-24677" y="-32132"/>
            <a:ext cx="12247704" cy="68229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Shape 69"/>
          <p:cNvGrpSpPr/>
          <p:nvPr/>
        </p:nvGrpSpPr>
        <p:grpSpPr>
          <a:xfrm>
            <a:off x="4775" y="295965"/>
            <a:ext cx="5432406" cy="770810"/>
            <a:chOff x="0" y="0"/>
            <a:chExt cx="5432404" cy="770809"/>
          </a:xfrm>
        </p:grpSpPr>
        <p:sp>
          <p:nvSpPr>
            <p:cNvPr id="70" name="Shape 70"/>
            <p:cNvSpPr/>
            <p:nvPr/>
          </p:nvSpPr>
          <p:spPr>
            <a:xfrm>
              <a:off x="0" y="0"/>
              <a:ext cx="5432404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25375" lIns="25375" rIns="25375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71"/>
            <p:cNvSpPr txBox="1"/>
            <p:nvPr/>
          </p:nvSpPr>
          <p:spPr>
            <a:xfrm>
              <a:off x="0" y="127605"/>
              <a:ext cx="5432404" cy="515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rIns="22825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26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is Show My Homework</a:t>
              </a:r>
            </a:p>
          </p:txBody>
        </p:sp>
      </p:grpSp>
      <p:sp>
        <p:nvSpPr>
          <p:cNvPr id="72" name="Shape 72"/>
          <p:cNvSpPr txBox="1"/>
          <p:nvPr/>
        </p:nvSpPr>
        <p:spPr>
          <a:xfrm>
            <a:off x="7658524" y="1935525"/>
            <a:ext cx="4019957" cy="29869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rIns="121850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b="0" i="0" lang="en-US" sz="1800" u="none" cap="none" strike="noStrik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Homework on your computer, phone and tablet!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Font typeface="Open Sans SemiBold"/>
              <a:buNone/>
            </a:pPr>
            <a:r>
              <a:t/>
            </a:r>
            <a:endParaRPr b="0" i="0" sz="1800" u="none" cap="none" strike="noStrike">
              <a:solidFill>
                <a:srgbClr val="44546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b="0" i="0" lang="en-US" sz="1800" u="none" cap="none" strike="noStrik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 to-do list organises all your work for you.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Font typeface="Open Sans SemiBold"/>
              <a:buNone/>
            </a:pPr>
            <a:r>
              <a:t/>
            </a:r>
            <a:endParaRPr b="0" i="0" sz="1800" u="none" cap="none" strike="noStrike">
              <a:solidFill>
                <a:srgbClr val="44546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b="0" i="0" lang="en-US" sz="1800" u="none" cap="none" strike="noStrik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Helps you manage your homework from wherever you are.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149-2.jpg" id="77" name="Shape 77"/>
          <p:cNvPicPr preferRelativeResize="0"/>
          <p:nvPr/>
        </p:nvPicPr>
        <p:blipFill rotWithShape="1">
          <a:blip r:embed="rId3">
            <a:alphaModFix/>
          </a:blip>
          <a:srcRect b="4285" l="0" r="0" t="12055"/>
          <a:stretch/>
        </p:blipFill>
        <p:spPr>
          <a:xfrm flipH="1">
            <a:off x="-9621" y="-20457"/>
            <a:ext cx="12211339" cy="6810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Shape 78"/>
          <p:cNvGrpSpPr/>
          <p:nvPr/>
        </p:nvGrpSpPr>
        <p:grpSpPr>
          <a:xfrm>
            <a:off x="7138120" y="1255941"/>
            <a:ext cx="5053517" cy="731496"/>
            <a:chOff x="0" y="-57075"/>
            <a:chExt cx="5053516" cy="731496"/>
          </a:xfrm>
        </p:grpSpPr>
        <p:sp>
          <p:nvSpPr>
            <p:cNvPr id="79" name="Shape 79"/>
            <p:cNvSpPr/>
            <p:nvPr/>
          </p:nvSpPr>
          <p:spPr>
            <a:xfrm>
              <a:off x="0" y="0"/>
              <a:ext cx="5053516" cy="617348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25375" lIns="25375" rIns="25375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80"/>
            <p:cNvSpPr txBox="1"/>
            <p:nvPr/>
          </p:nvSpPr>
          <p:spPr>
            <a:xfrm>
              <a:off x="0" y="-57075"/>
              <a:ext cx="5053516" cy="731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rIns="22825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Keeping your homework organised</a:t>
              </a:r>
            </a:p>
          </p:txBody>
        </p:sp>
      </p:grpSp>
      <p:grpSp>
        <p:nvGrpSpPr>
          <p:cNvPr id="81" name="Shape 81"/>
          <p:cNvGrpSpPr/>
          <p:nvPr/>
        </p:nvGrpSpPr>
        <p:grpSpPr>
          <a:xfrm>
            <a:off x="4931505" y="3922517"/>
            <a:ext cx="7270290" cy="731496"/>
            <a:chOff x="0" y="-57075"/>
            <a:chExt cx="7270289" cy="731496"/>
          </a:xfrm>
        </p:grpSpPr>
        <p:sp>
          <p:nvSpPr>
            <p:cNvPr id="82" name="Shape 82"/>
            <p:cNvSpPr/>
            <p:nvPr/>
          </p:nvSpPr>
          <p:spPr>
            <a:xfrm>
              <a:off x="0" y="0"/>
              <a:ext cx="7270289" cy="617348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12699" rotWithShape="0" dir="8100000" dist="12700">
                <a:srgbClr val="000000">
                  <a:alpha val="0"/>
                </a:srgbClr>
              </a:outerShdw>
            </a:effectLst>
          </p:spPr>
          <p:txBody>
            <a:bodyPr anchorCtr="0" anchor="ctr" bIns="25375" lIns="25375" rIns="25375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83"/>
            <p:cNvSpPr txBox="1"/>
            <p:nvPr/>
          </p:nvSpPr>
          <p:spPr>
            <a:xfrm>
              <a:off x="0" y="-57075"/>
              <a:ext cx="7270287" cy="731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rIns="22825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Keeps you up to date when you’re away from school</a:t>
              </a:r>
            </a:p>
          </p:txBody>
        </p:sp>
      </p:grpSp>
      <p:grpSp>
        <p:nvGrpSpPr>
          <p:cNvPr id="84" name="Shape 84"/>
          <p:cNvGrpSpPr/>
          <p:nvPr/>
        </p:nvGrpSpPr>
        <p:grpSpPr>
          <a:xfrm>
            <a:off x="5482832" y="3114826"/>
            <a:ext cx="6718961" cy="617349"/>
            <a:chOff x="0" y="0"/>
            <a:chExt cx="6718961" cy="617347"/>
          </a:xfrm>
        </p:grpSpPr>
        <p:sp>
          <p:nvSpPr>
            <p:cNvPr id="85" name="Shape 85"/>
            <p:cNvSpPr/>
            <p:nvPr/>
          </p:nvSpPr>
          <p:spPr>
            <a:xfrm>
              <a:off x="0" y="0"/>
              <a:ext cx="6718960" cy="617347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12699" rotWithShape="0" dir="8100000" dist="12700">
                <a:srgbClr val="000000">
                  <a:alpha val="0"/>
                </a:srgbClr>
              </a:outerShdw>
            </a:effectLst>
          </p:spPr>
          <p:txBody>
            <a:bodyPr anchorCtr="0" anchor="ctr" bIns="25375" lIns="25375" rIns="25375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86"/>
            <p:cNvSpPr txBox="1"/>
            <p:nvPr/>
          </p:nvSpPr>
          <p:spPr>
            <a:xfrm>
              <a:off x="0" y="114375"/>
              <a:ext cx="6718960" cy="388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rIns="22825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Helps show you how much homework you have</a:t>
              </a:r>
            </a:p>
          </p:txBody>
        </p:sp>
      </p:grpSp>
      <p:grpSp>
        <p:nvGrpSpPr>
          <p:cNvPr id="87" name="Shape 87"/>
          <p:cNvGrpSpPr/>
          <p:nvPr/>
        </p:nvGrpSpPr>
        <p:grpSpPr>
          <a:xfrm>
            <a:off x="5482833" y="2192989"/>
            <a:ext cx="6718962" cy="731496"/>
            <a:chOff x="0" y="-57075"/>
            <a:chExt cx="6718962" cy="731496"/>
          </a:xfrm>
        </p:grpSpPr>
        <p:sp>
          <p:nvSpPr>
            <p:cNvPr id="88" name="Shape 88"/>
            <p:cNvSpPr/>
            <p:nvPr/>
          </p:nvSpPr>
          <p:spPr>
            <a:xfrm>
              <a:off x="0" y="0"/>
              <a:ext cx="6718962" cy="617347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12699" rotWithShape="0" dir="8100000" dist="12700">
                <a:srgbClr val="000000">
                  <a:alpha val="0"/>
                </a:srgbClr>
              </a:outerShdw>
            </a:effectLst>
          </p:spPr>
          <p:txBody>
            <a:bodyPr anchorCtr="0" anchor="ctr" bIns="25375" lIns="25375" rIns="25375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89"/>
            <p:cNvSpPr txBox="1"/>
            <p:nvPr/>
          </p:nvSpPr>
          <p:spPr>
            <a:xfrm>
              <a:off x="0" y="-57075"/>
              <a:ext cx="6718962" cy="731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rIns="22825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Sends you reminders for when homework is due</a:t>
              </a:r>
            </a:p>
          </p:txBody>
        </p:sp>
      </p:grpSp>
      <p:grpSp>
        <p:nvGrpSpPr>
          <p:cNvPr id="90" name="Shape 90"/>
          <p:cNvGrpSpPr/>
          <p:nvPr/>
        </p:nvGrpSpPr>
        <p:grpSpPr>
          <a:xfrm>
            <a:off x="4136155" y="4615829"/>
            <a:ext cx="8096121" cy="1074397"/>
            <a:chOff x="0" y="-228525"/>
            <a:chExt cx="8096119" cy="1074396"/>
          </a:xfrm>
        </p:grpSpPr>
        <p:sp>
          <p:nvSpPr>
            <p:cNvPr id="91" name="Shape 91"/>
            <p:cNvSpPr/>
            <p:nvPr/>
          </p:nvSpPr>
          <p:spPr>
            <a:xfrm>
              <a:off x="0" y="0"/>
              <a:ext cx="8096117" cy="617347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12699" rotWithShape="0" dir="8100000" dist="12700">
                <a:srgbClr val="000000">
                  <a:alpha val="0"/>
                </a:srgbClr>
              </a:outerShdw>
            </a:effectLst>
          </p:spPr>
          <p:txBody>
            <a:bodyPr anchorCtr="0" anchor="ctr" bIns="25375" lIns="25375" rIns="25375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92"/>
            <p:cNvSpPr txBox="1"/>
            <p:nvPr/>
          </p:nvSpPr>
          <p:spPr>
            <a:xfrm>
              <a:off x="0" y="-228525"/>
              <a:ext cx="8096119" cy="10743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rIns="22825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No need to write your homework down before leaving class</a:t>
              </a:r>
            </a:p>
          </p:txBody>
        </p:sp>
      </p:grpSp>
      <p:grpSp>
        <p:nvGrpSpPr>
          <p:cNvPr id="93" name="Shape 93"/>
          <p:cNvGrpSpPr/>
          <p:nvPr/>
        </p:nvGrpSpPr>
        <p:grpSpPr>
          <a:xfrm>
            <a:off x="2317763" y="5652042"/>
            <a:ext cx="9904354" cy="731496"/>
            <a:chOff x="0" y="-57075"/>
            <a:chExt cx="9904352" cy="731496"/>
          </a:xfrm>
        </p:grpSpPr>
        <p:sp>
          <p:nvSpPr>
            <p:cNvPr id="94" name="Shape 94"/>
            <p:cNvSpPr/>
            <p:nvPr/>
          </p:nvSpPr>
          <p:spPr>
            <a:xfrm>
              <a:off x="0" y="0"/>
              <a:ext cx="9904352" cy="617347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12699" rotWithShape="0" dir="8100000" dist="12700">
                <a:srgbClr val="000000">
                  <a:alpha val="0"/>
                </a:srgbClr>
              </a:outerShdw>
            </a:effectLst>
          </p:spPr>
          <p:txBody>
            <a:bodyPr anchorCtr="0" anchor="ctr" bIns="25375" lIns="25375" rIns="25375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95"/>
            <p:cNvSpPr txBox="1"/>
            <p:nvPr/>
          </p:nvSpPr>
          <p:spPr>
            <a:xfrm>
              <a:off x="0" y="-57075"/>
              <a:ext cx="9904352" cy="731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rIns="22825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Let’s you message your teacher in private if you need help with your work</a:t>
              </a:r>
            </a:p>
          </p:txBody>
        </p:sp>
      </p:grpSp>
      <p:grpSp>
        <p:nvGrpSpPr>
          <p:cNvPr id="96" name="Shape 96"/>
          <p:cNvGrpSpPr/>
          <p:nvPr/>
        </p:nvGrpSpPr>
        <p:grpSpPr>
          <a:xfrm>
            <a:off x="-1568" y="-37322"/>
            <a:ext cx="7270287" cy="1417295"/>
            <a:chOff x="0" y="-323243"/>
            <a:chExt cx="7270287" cy="1417294"/>
          </a:xfrm>
        </p:grpSpPr>
        <p:sp>
          <p:nvSpPr>
            <p:cNvPr id="97" name="Shape 97"/>
            <p:cNvSpPr/>
            <p:nvPr/>
          </p:nvSpPr>
          <p:spPr>
            <a:xfrm>
              <a:off x="0" y="0"/>
              <a:ext cx="7270287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25375" lIns="25375" rIns="25375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98"/>
            <p:cNvSpPr txBox="1"/>
            <p:nvPr/>
          </p:nvSpPr>
          <p:spPr>
            <a:xfrm>
              <a:off x="0" y="-323243"/>
              <a:ext cx="7270287" cy="1417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rIns="22825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26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How Show My Homework can Help You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mhw wide.jpg" id="103" name="Shape 103"/>
          <p:cNvPicPr preferRelativeResize="0"/>
          <p:nvPr/>
        </p:nvPicPr>
        <p:blipFill rotWithShape="1">
          <a:blip r:embed="rId3">
            <a:alphaModFix/>
          </a:blip>
          <a:srcRect b="0" l="15487" r="6296" t="13130"/>
          <a:stretch/>
        </p:blipFill>
        <p:spPr>
          <a:xfrm>
            <a:off x="-12633" y="-1926"/>
            <a:ext cx="12223617" cy="67881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Shape 104"/>
          <p:cNvGrpSpPr/>
          <p:nvPr/>
        </p:nvGrpSpPr>
        <p:grpSpPr>
          <a:xfrm>
            <a:off x="4775" y="295965"/>
            <a:ext cx="5008047" cy="770810"/>
            <a:chOff x="0" y="0"/>
            <a:chExt cx="5008046" cy="770809"/>
          </a:xfrm>
        </p:grpSpPr>
        <p:sp>
          <p:nvSpPr>
            <p:cNvPr id="105" name="Shape 105"/>
            <p:cNvSpPr/>
            <p:nvPr/>
          </p:nvSpPr>
          <p:spPr>
            <a:xfrm>
              <a:off x="0" y="0"/>
              <a:ext cx="5008046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25375" lIns="25375" rIns="25375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106"/>
            <p:cNvSpPr txBox="1"/>
            <p:nvPr/>
          </p:nvSpPr>
          <p:spPr>
            <a:xfrm>
              <a:off x="0" y="127605"/>
              <a:ext cx="5008046" cy="515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rIns="22825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26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Homework Description </a:t>
              </a:r>
            </a:p>
          </p:txBody>
        </p:sp>
      </p:grpSp>
      <p:sp>
        <p:nvSpPr>
          <p:cNvPr id="107" name="Shape 107"/>
          <p:cNvSpPr txBox="1"/>
          <p:nvPr/>
        </p:nvSpPr>
        <p:spPr>
          <a:xfrm>
            <a:off x="1222666" y="2433984"/>
            <a:ext cx="3688838" cy="176775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rIns="121850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Your homework tasks are clearly laid out in Show My Homework with all the information you need to complete them.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Shape 112"/>
          <p:cNvGrpSpPr/>
          <p:nvPr/>
        </p:nvGrpSpPr>
        <p:grpSpPr>
          <a:xfrm>
            <a:off x="4775" y="295965"/>
            <a:ext cx="3517318" cy="770810"/>
            <a:chOff x="0" y="0"/>
            <a:chExt cx="3517318" cy="770809"/>
          </a:xfrm>
        </p:grpSpPr>
        <p:sp>
          <p:nvSpPr>
            <p:cNvPr id="113" name="Shape 113"/>
            <p:cNvSpPr/>
            <p:nvPr/>
          </p:nvSpPr>
          <p:spPr>
            <a:xfrm>
              <a:off x="0" y="0"/>
              <a:ext cx="3517318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25375" lIns="25375" rIns="25375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Shape 114"/>
            <p:cNvSpPr txBox="1"/>
            <p:nvPr/>
          </p:nvSpPr>
          <p:spPr>
            <a:xfrm>
              <a:off x="0" y="127605"/>
              <a:ext cx="3517318" cy="515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rIns="22825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26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The Gradebook</a:t>
              </a:r>
            </a:p>
          </p:txBody>
        </p:sp>
      </p:grpSp>
      <p:sp>
        <p:nvSpPr>
          <p:cNvPr id="115" name="Shape 115"/>
          <p:cNvSpPr txBox="1"/>
          <p:nvPr/>
        </p:nvSpPr>
        <p:spPr>
          <a:xfrm>
            <a:off x="1077029" y="2161841"/>
            <a:ext cx="3517319" cy="310887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rIns="121850" tIns="12185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b="0" i="0" lang="en-US" sz="1800" u="none" cap="none" strike="noStrik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Faster feedback from your teachers, including grades where required. </a:t>
            </a: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Font typeface="Open Sans SemiBold"/>
              <a:buNone/>
            </a:pPr>
            <a:r>
              <a:t/>
            </a:r>
            <a:endParaRPr b="0" i="0" sz="1800" u="none" cap="none" strike="noStrike">
              <a:solidFill>
                <a:srgbClr val="44546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b="0" i="0" lang="en-US" sz="1800" u="none" cap="none" strike="noStrik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See comments from your teacher if they ask you to redo your homework and have the ability to reply.</a:t>
            </a:r>
          </a:p>
        </p:txBody>
      </p:sp>
      <p:grpSp>
        <p:nvGrpSpPr>
          <p:cNvPr id="116" name="Shape 116"/>
          <p:cNvGrpSpPr/>
          <p:nvPr/>
        </p:nvGrpSpPr>
        <p:grpSpPr>
          <a:xfrm>
            <a:off x="4949432" y="1918864"/>
            <a:ext cx="6141491" cy="3594826"/>
            <a:chOff x="0" y="0"/>
            <a:chExt cx="6141489" cy="3594823"/>
          </a:xfrm>
        </p:grpSpPr>
        <p:pic>
          <p:nvPicPr>
            <p:cNvPr descr="Group" id="117" name="Shape 1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6141489" cy="3594823"/>
            </a:xfrm>
            <a:prstGeom prst="rect">
              <a:avLst/>
            </a:prstGeom>
            <a:noFill/>
            <a:ln>
              <a:noFill/>
            </a:ln>
            <a:effectLst>
              <a:outerShdw blurRad="177800" rotWithShape="0" dir="5400000" dist="76200">
                <a:srgbClr val="4D4D4D">
                  <a:alpha val="17647"/>
                </a:srgbClr>
              </a:outerShdw>
            </a:effectLst>
          </p:spPr>
        </p:pic>
        <p:pic>
          <p:nvPicPr>
            <p:cNvPr descr="Shape 85" id="118" name="Shape 118"/>
            <p:cNvPicPr preferRelativeResize="0"/>
            <p:nvPr/>
          </p:nvPicPr>
          <p:blipFill rotWithShape="1">
            <a:blip r:embed="rId4">
              <a:alphaModFix/>
            </a:blip>
            <a:srcRect b="6343" l="15449" r="901" t="0"/>
            <a:stretch/>
          </p:blipFill>
          <p:spPr>
            <a:xfrm>
              <a:off x="44113" y="192906"/>
              <a:ext cx="6058349" cy="3366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Shape 123"/>
          <p:cNvGrpSpPr/>
          <p:nvPr/>
        </p:nvGrpSpPr>
        <p:grpSpPr>
          <a:xfrm>
            <a:off x="4775" y="295965"/>
            <a:ext cx="3792589" cy="770810"/>
            <a:chOff x="0" y="0"/>
            <a:chExt cx="3792588" cy="770809"/>
          </a:xfrm>
        </p:grpSpPr>
        <p:sp>
          <p:nvSpPr>
            <p:cNvPr id="124" name="Shape 124"/>
            <p:cNvSpPr/>
            <p:nvPr/>
          </p:nvSpPr>
          <p:spPr>
            <a:xfrm>
              <a:off x="0" y="0"/>
              <a:ext cx="3792588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25375" lIns="25375" rIns="25375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Shape 125"/>
            <p:cNvSpPr txBox="1"/>
            <p:nvPr/>
          </p:nvSpPr>
          <p:spPr>
            <a:xfrm>
              <a:off x="0" y="127605"/>
              <a:ext cx="3792588" cy="515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rIns="22825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26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Getting Started</a:t>
              </a:r>
            </a:p>
          </p:txBody>
        </p:sp>
      </p:grpSp>
      <p:grpSp>
        <p:nvGrpSpPr>
          <p:cNvPr id="126" name="Shape 126"/>
          <p:cNvGrpSpPr/>
          <p:nvPr/>
        </p:nvGrpSpPr>
        <p:grpSpPr>
          <a:xfrm>
            <a:off x="8201125" y="1993884"/>
            <a:ext cx="2718258" cy="3428467"/>
            <a:chOff x="0" y="0"/>
            <a:chExt cx="2718257" cy="3428465"/>
          </a:xfrm>
        </p:grpSpPr>
        <p:pic>
          <p:nvPicPr>
            <p:cNvPr descr="tutoring window.png" id="127" name="Shape 127"/>
            <p:cNvPicPr preferRelativeResize="0"/>
            <p:nvPr/>
          </p:nvPicPr>
          <p:blipFill rotWithShape="1">
            <a:blip r:embed="rId3">
              <a:alphaModFix/>
            </a:blip>
            <a:srcRect b="0" l="0" r="54127" t="0"/>
            <a:stretch/>
          </p:blipFill>
          <p:spPr>
            <a:xfrm>
              <a:off x="0" y="0"/>
              <a:ext cx="2686797" cy="3428465"/>
            </a:xfrm>
            <a:prstGeom prst="rect">
              <a:avLst/>
            </a:prstGeom>
            <a:noFill/>
            <a:ln>
              <a:noFill/>
            </a:ln>
            <a:effectLst>
              <a:outerShdw blurRad="355600" rotWithShape="0" dir="5400000" dist="168275">
                <a:srgbClr val="4D4D4D">
                  <a:alpha val="17647"/>
                </a:srgbClr>
              </a:outerShdw>
            </a:effectLst>
          </p:spPr>
        </p:pic>
        <p:pic>
          <p:nvPicPr>
            <p:cNvPr descr="tutoring window.png" id="128" name="Shape 128"/>
            <p:cNvPicPr preferRelativeResize="0"/>
            <p:nvPr/>
          </p:nvPicPr>
          <p:blipFill rotWithShape="1">
            <a:blip r:embed="rId3">
              <a:alphaModFix/>
            </a:blip>
            <a:srcRect b="0" l="99325" r="0" t="0"/>
            <a:stretch/>
          </p:blipFill>
          <p:spPr>
            <a:xfrm>
              <a:off x="2678721" y="0"/>
              <a:ext cx="39536" cy="3428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asted-image.png" id="129" name="Shape 129"/>
            <p:cNvPicPr preferRelativeResize="0"/>
            <p:nvPr/>
          </p:nvPicPr>
          <p:blipFill rotWithShape="1">
            <a:blip r:embed="rId4">
              <a:alphaModFix/>
            </a:blip>
            <a:srcRect b="0" l="0" r="0" t="1828"/>
            <a:stretch/>
          </p:blipFill>
          <p:spPr>
            <a:xfrm>
              <a:off x="68766" y="474077"/>
              <a:ext cx="2549293" cy="26522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Shape 130"/>
          <p:cNvGrpSpPr/>
          <p:nvPr/>
        </p:nvGrpSpPr>
        <p:grpSpPr>
          <a:xfrm>
            <a:off x="9157915" y="1277696"/>
            <a:ext cx="513766" cy="534750"/>
            <a:chOff x="38098" y="85065"/>
            <a:chExt cx="513766" cy="534749"/>
          </a:xfrm>
        </p:grpSpPr>
        <p:sp>
          <p:nvSpPr>
            <p:cNvPr id="131" name="Shape 131"/>
            <p:cNvSpPr/>
            <p:nvPr/>
          </p:nvSpPr>
          <p:spPr>
            <a:xfrm>
              <a:off x="38098" y="85065"/>
              <a:ext cx="513766" cy="534749"/>
            </a:xfrm>
            <a:prstGeom prst="ellipse">
              <a:avLst/>
            </a:prstGeom>
            <a:solidFill>
              <a:srgbClr val="8CC152"/>
            </a:solidFill>
            <a:ln>
              <a:noFill/>
            </a:ln>
            <a:effectLst>
              <a:outerShdw blurRad="114300" rotWithShape="0" dir="5392955" dist="80779">
                <a:srgbClr val="000000">
                  <a:alpha val="13725"/>
                </a:srgbClr>
              </a:outerShdw>
            </a:effectLst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Lato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Shape 132"/>
            <p:cNvSpPr txBox="1"/>
            <p:nvPr/>
          </p:nvSpPr>
          <p:spPr>
            <a:xfrm>
              <a:off x="125527" y="122351"/>
              <a:ext cx="344437" cy="375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</a:p>
          </p:txBody>
        </p:sp>
      </p:grpSp>
      <p:grpSp>
        <p:nvGrpSpPr>
          <p:cNvPr id="133" name="Shape 133"/>
          <p:cNvGrpSpPr/>
          <p:nvPr/>
        </p:nvGrpSpPr>
        <p:grpSpPr>
          <a:xfrm>
            <a:off x="6108470" y="1973566"/>
            <a:ext cx="1744591" cy="3428465"/>
            <a:chOff x="0" y="0"/>
            <a:chExt cx="1744589" cy="3428465"/>
          </a:xfrm>
        </p:grpSpPr>
        <p:grpSp>
          <p:nvGrpSpPr>
            <p:cNvPr id="134" name="Shape 134"/>
            <p:cNvGrpSpPr/>
            <p:nvPr/>
          </p:nvGrpSpPr>
          <p:grpSpPr>
            <a:xfrm>
              <a:off x="0" y="0"/>
              <a:ext cx="1744589" cy="3428465"/>
              <a:chOff x="0" y="0"/>
              <a:chExt cx="1744588" cy="3428465"/>
            </a:xfrm>
          </p:grpSpPr>
          <p:pic>
            <p:nvPicPr>
              <p:cNvPr descr="tutoring window.png" id="135" name="Shape 13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70870" t="0"/>
              <a:stretch/>
            </p:blipFill>
            <p:spPr>
              <a:xfrm>
                <a:off x="0" y="0"/>
                <a:ext cx="1706142" cy="34284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55600" rotWithShape="0" dir="5400000" dist="168275">
                  <a:srgbClr val="4D4D4D">
                    <a:alpha val="17647"/>
                  </a:srgbClr>
                </a:outerShdw>
              </a:effectLst>
            </p:spPr>
          </p:pic>
          <p:pic>
            <p:nvPicPr>
              <p:cNvPr descr="tutoring window.png" id="136" name="Shape 136"/>
              <p:cNvPicPr preferRelativeResize="0"/>
              <p:nvPr/>
            </p:nvPicPr>
            <p:blipFill rotWithShape="1">
              <a:blip r:embed="rId3">
                <a:alphaModFix/>
              </a:blip>
              <a:srcRect b="0" l="99325" r="0" t="0"/>
              <a:stretch/>
            </p:blipFill>
            <p:spPr>
              <a:xfrm>
                <a:off x="1705052" y="0"/>
                <a:ext cx="39536" cy="34284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Shape 92" id="137" name="Shape 137"/>
            <p:cNvPicPr preferRelativeResize="0"/>
            <p:nvPr/>
          </p:nvPicPr>
          <p:blipFill rotWithShape="1">
            <a:blip r:embed="rId5">
              <a:alphaModFix/>
            </a:blip>
            <a:srcRect b="13720" l="32369" r="35487" t="0"/>
            <a:stretch/>
          </p:blipFill>
          <p:spPr>
            <a:xfrm>
              <a:off x="91350" y="264440"/>
              <a:ext cx="1570247" cy="30572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" name="Shape 138"/>
          <p:cNvGrpSpPr/>
          <p:nvPr/>
        </p:nvGrpSpPr>
        <p:grpSpPr>
          <a:xfrm>
            <a:off x="4237336" y="1973566"/>
            <a:ext cx="1744591" cy="3428467"/>
            <a:chOff x="0" y="0"/>
            <a:chExt cx="1744589" cy="3428465"/>
          </a:xfrm>
        </p:grpSpPr>
        <p:grpSp>
          <p:nvGrpSpPr>
            <p:cNvPr id="139" name="Shape 139"/>
            <p:cNvGrpSpPr/>
            <p:nvPr/>
          </p:nvGrpSpPr>
          <p:grpSpPr>
            <a:xfrm>
              <a:off x="0" y="0"/>
              <a:ext cx="1744589" cy="3428465"/>
              <a:chOff x="0" y="0"/>
              <a:chExt cx="1744588" cy="3428465"/>
            </a:xfrm>
          </p:grpSpPr>
          <p:pic>
            <p:nvPicPr>
              <p:cNvPr descr="tutoring window.png" id="140" name="Shape 14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70870" t="0"/>
              <a:stretch/>
            </p:blipFill>
            <p:spPr>
              <a:xfrm>
                <a:off x="0" y="0"/>
                <a:ext cx="1706142" cy="34284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55600" rotWithShape="0" dir="5400000" dist="168275">
                  <a:srgbClr val="4D4D4D">
                    <a:alpha val="17647"/>
                  </a:srgbClr>
                </a:outerShdw>
              </a:effectLst>
            </p:spPr>
          </p:pic>
          <p:pic>
            <p:nvPicPr>
              <p:cNvPr descr="tutoring window.png" id="141" name="Shape 141"/>
              <p:cNvPicPr preferRelativeResize="0"/>
              <p:nvPr/>
            </p:nvPicPr>
            <p:blipFill rotWithShape="1">
              <a:blip r:embed="rId3">
                <a:alphaModFix/>
              </a:blip>
              <a:srcRect b="0" l="99325" r="0" t="0"/>
              <a:stretch/>
            </p:blipFill>
            <p:spPr>
              <a:xfrm>
                <a:off x="1705052" y="0"/>
                <a:ext cx="39536" cy="34284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Shape 93" id="142" name="Shape 142"/>
            <p:cNvPicPr preferRelativeResize="0"/>
            <p:nvPr/>
          </p:nvPicPr>
          <p:blipFill rotWithShape="1">
            <a:blip r:embed="rId6">
              <a:alphaModFix/>
            </a:blip>
            <a:srcRect b="18530" l="32665" r="34053" t="0"/>
            <a:stretch/>
          </p:blipFill>
          <p:spPr>
            <a:xfrm>
              <a:off x="93415" y="247036"/>
              <a:ext cx="1557862" cy="30980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Shape 143"/>
          <p:cNvGrpSpPr/>
          <p:nvPr/>
        </p:nvGrpSpPr>
        <p:grpSpPr>
          <a:xfrm>
            <a:off x="5800596" y="1257377"/>
            <a:ext cx="513766" cy="534750"/>
            <a:chOff x="38098" y="85065"/>
            <a:chExt cx="513766" cy="534749"/>
          </a:xfrm>
        </p:grpSpPr>
        <p:sp>
          <p:nvSpPr>
            <p:cNvPr id="144" name="Shape 144"/>
            <p:cNvSpPr/>
            <p:nvPr/>
          </p:nvSpPr>
          <p:spPr>
            <a:xfrm>
              <a:off x="38098" y="85065"/>
              <a:ext cx="513766" cy="534749"/>
            </a:xfrm>
            <a:prstGeom prst="ellipse">
              <a:avLst/>
            </a:prstGeom>
            <a:solidFill>
              <a:srgbClr val="F3A101"/>
            </a:solidFill>
            <a:ln>
              <a:noFill/>
            </a:ln>
            <a:effectLst>
              <a:outerShdw blurRad="114300" rotWithShape="0" dir="5392955" dist="80779">
                <a:srgbClr val="000000">
                  <a:alpha val="13725"/>
                </a:srgbClr>
              </a:outerShdw>
            </a:effectLst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Lato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5" name="Shape 145"/>
            <p:cNvSpPr txBox="1"/>
            <p:nvPr/>
          </p:nvSpPr>
          <p:spPr>
            <a:xfrm>
              <a:off x="125527" y="122351"/>
              <a:ext cx="344437" cy="375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</a:p>
          </p:txBody>
        </p:sp>
      </p:grpSp>
      <p:grpSp>
        <p:nvGrpSpPr>
          <p:cNvPr id="146" name="Shape 146"/>
          <p:cNvGrpSpPr/>
          <p:nvPr/>
        </p:nvGrpSpPr>
        <p:grpSpPr>
          <a:xfrm>
            <a:off x="2165430" y="1257377"/>
            <a:ext cx="513766" cy="534750"/>
            <a:chOff x="38098" y="85065"/>
            <a:chExt cx="513766" cy="534749"/>
          </a:xfrm>
        </p:grpSpPr>
        <p:sp>
          <p:nvSpPr>
            <p:cNvPr id="147" name="Shape 147"/>
            <p:cNvSpPr/>
            <p:nvPr/>
          </p:nvSpPr>
          <p:spPr>
            <a:xfrm>
              <a:off x="38098" y="85065"/>
              <a:ext cx="513766" cy="534749"/>
            </a:xfrm>
            <a:prstGeom prst="ellipse">
              <a:avLst/>
            </a:prstGeom>
            <a:solidFill>
              <a:srgbClr val="3BAFDA"/>
            </a:solidFill>
            <a:ln>
              <a:noFill/>
            </a:ln>
            <a:effectLst>
              <a:outerShdw blurRad="114300" rotWithShape="0" dir="5392955" dist="80779">
                <a:srgbClr val="000000">
                  <a:alpha val="13725"/>
                </a:srgbClr>
              </a:outerShdw>
            </a:effectLst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Lato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8" name="Shape 148"/>
            <p:cNvSpPr txBox="1"/>
            <p:nvPr/>
          </p:nvSpPr>
          <p:spPr>
            <a:xfrm>
              <a:off x="125527" y="122351"/>
              <a:ext cx="344437" cy="375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</a:p>
          </p:txBody>
        </p:sp>
      </p:grpSp>
      <p:sp>
        <p:nvSpPr>
          <p:cNvPr id="149" name="Shape 149"/>
          <p:cNvSpPr txBox="1"/>
          <p:nvPr/>
        </p:nvSpPr>
        <p:spPr>
          <a:xfrm>
            <a:off x="998732" y="5603789"/>
            <a:ext cx="3111322" cy="739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"/>
              <a:buNone/>
            </a:pPr>
            <a:r>
              <a:rPr b="0" i="0" lang="en-US" sz="12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Have your letter ready, showing your PIN and enter this and your school name, tick the Captcha box and click “Submit”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4540339" y="5583469"/>
            <a:ext cx="3111322" cy="739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"/>
              <a:buNone/>
            </a:pPr>
            <a:r>
              <a:rPr b="0" i="0" lang="en-US" sz="12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Create a password and either enter your email address or press “I do not have an email address” and click “Update details”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8081945" y="5583469"/>
            <a:ext cx="3111323" cy="739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"/>
              <a:buNone/>
            </a:pPr>
            <a:r>
              <a:rPr b="0" i="0" lang="en-US" sz="12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You will now be able to login with your email/username and password you created</a:t>
            </a:r>
          </a:p>
        </p:txBody>
      </p:sp>
      <p:grpSp>
        <p:nvGrpSpPr>
          <p:cNvPr id="152" name="Shape 152"/>
          <p:cNvGrpSpPr/>
          <p:nvPr/>
        </p:nvGrpSpPr>
        <p:grpSpPr>
          <a:xfrm>
            <a:off x="1550015" y="1983725"/>
            <a:ext cx="1744591" cy="3428465"/>
            <a:chOff x="0" y="0"/>
            <a:chExt cx="1744589" cy="3428465"/>
          </a:xfrm>
        </p:grpSpPr>
        <p:grpSp>
          <p:nvGrpSpPr>
            <p:cNvPr id="153" name="Shape 153"/>
            <p:cNvGrpSpPr/>
            <p:nvPr/>
          </p:nvGrpSpPr>
          <p:grpSpPr>
            <a:xfrm>
              <a:off x="0" y="0"/>
              <a:ext cx="1744589" cy="3428465"/>
              <a:chOff x="0" y="0"/>
              <a:chExt cx="1744588" cy="3428465"/>
            </a:xfrm>
          </p:grpSpPr>
          <p:pic>
            <p:nvPicPr>
              <p:cNvPr descr="tutoring window.png" id="154" name="Shape 15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70870" t="0"/>
              <a:stretch/>
            </p:blipFill>
            <p:spPr>
              <a:xfrm>
                <a:off x="0" y="0"/>
                <a:ext cx="1706142" cy="34284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55600" rotWithShape="0" dir="5400000" dist="168275">
                  <a:srgbClr val="4D4D4D">
                    <a:alpha val="17647"/>
                  </a:srgbClr>
                </a:outerShdw>
              </a:effectLst>
            </p:spPr>
          </p:pic>
          <p:pic>
            <p:nvPicPr>
              <p:cNvPr descr="tutoring window.png" id="155" name="Shape 155"/>
              <p:cNvPicPr preferRelativeResize="0"/>
              <p:nvPr/>
            </p:nvPicPr>
            <p:blipFill rotWithShape="1">
              <a:blip r:embed="rId3">
                <a:alphaModFix/>
              </a:blip>
              <a:srcRect b="0" l="99325" r="0" t="0"/>
              <a:stretch/>
            </p:blipFill>
            <p:spPr>
              <a:xfrm>
                <a:off x="1705052" y="0"/>
                <a:ext cx="39536" cy="34284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Shape 91" id="156" name="Shape 156"/>
            <p:cNvPicPr preferRelativeResize="0"/>
            <p:nvPr/>
          </p:nvPicPr>
          <p:blipFill rotWithShape="1">
            <a:blip r:embed="rId7">
              <a:alphaModFix/>
            </a:blip>
            <a:srcRect b="11057" l="31485" r="33697" t="3605"/>
            <a:stretch/>
          </p:blipFill>
          <p:spPr>
            <a:xfrm>
              <a:off x="113866" y="300128"/>
              <a:ext cx="1516758" cy="302033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Shape 161"/>
          <p:cNvGrpSpPr/>
          <p:nvPr/>
        </p:nvGrpSpPr>
        <p:grpSpPr>
          <a:xfrm>
            <a:off x="4775" y="295965"/>
            <a:ext cx="4250544" cy="770810"/>
            <a:chOff x="0" y="0"/>
            <a:chExt cx="4250543" cy="770809"/>
          </a:xfrm>
        </p:grpSpPr>
        <p:sp>
          <p:nvSpPr>
            <p:cNvPr id="162" name="Shape 162"/>
            <p:cNvSpPr/>
            <p:nvPr/>
          </p:nvSpPr>
          <p:spPr>
            <a:xfrm>
              <a:off x="0" y="0"/>
              <a:ext cx="4250543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25375" lIns="25375" rIns="25375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Shape 163"/>
            <p:cNvSpPr txBox="1"/>
            <p:nvPr/>
          </p:nvSpPr>
          <p:spPr>
            <a:xfrm>
              <a:off x="0" y="127605"/>
              <a:ext cx="4250543" cy="515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rIns="22825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26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Downloading the App</a:t>
              </a:r>
            </a:p>
          </p:txBody>
        </p:sp>
      </p:grpSp>
      <p:pic>
        <p:nvPicPr>
          <p:cNvPr descr="Shape 112"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4794" y="2481683"/>
            <a:ext cx="1651050" cy="508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 113" id="165" name="Shape 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66153" y="2481683"/>
            <a:ext cx="1651050" cy="50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1800808" y="3536121"/>
            <a:ext cx="8590380" cy="2148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"/>
              <a:buNone/>
            </a:pPr>
            <a:r>
              <a:rPr b="1" i="0" lang="en-US" sz="16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Please all get your mobile devices out and download the Show My Homework App.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Font typeface="Open Sans"/>
              <a:buNone/>
            </a:pPr>
            <a:r>
              <a:t/>
            </a:r>
            <a:endParaRPr b="1" i="0" sz="1600" u="none" cap="none" strike="noStrike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40367" lvl="1" marL="52136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b="0" i="0" lang="en-US" sz="14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Open the app and type in your school’s name.</a:t>
            </a:r>
          </a:p>
          <a:p>
            <a:pPr indent="-140367" lvl="1" marL="52136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b="0" i="0" lang="en-US" sz="14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Type in your email/username and password.</a:t>
            </a:r>
          </a:p>
          <a:p>
            <a:pPr indent="-140367" lvl="1" marL="52136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b="0" i="0" lang="en-US" sz="14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You will be taken to your To-do List </a:t>
            </a:r>
          </a:p>
          <a:p>
            <a:pPr indent="-140367" lvl="1" marL="52136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b="0" i="0" lang="en-US" sz="14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You can start using Show My Homework on the go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Shape 171"/>
          <p:cNvGrpSpPr/>
          <p:nvPr/>
        </p:nvGrpSpPr>
        <p:grpSpPr>
          <a:xfrm>
            <a:off x="4775" y="295965"/>
            <a:ext cx="2920776" cy="770810"/>
            <a:chOff x="0" y="0"/>
            <a:chExt cx="2920775" cy="770809"/>
          </a:xfrm>
        </p:grpSpPr>
        <p:sp>
          <p:nvSpPr>
            <p:cNvPr id="172" name="Shape 172"/>
            <p:cNvSpPr/>
            <p:nvPr/>
          </p:nvSpPr>
          <p:spPr>
            <a:xfrm>
              <a:off x="0" y="0"/>
              <a:ext cx="2920775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25375" lIns="25375" rIns="25375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Shape 173"/>
            <p:cNvSpPr txBox="1"/>
            <p:nvPr/>
          </p:nvSpPr>
          <p:spPr>
            <a:xfrm>
              <a:off x="0" y="127605"/>
              <a:ext cx="2920775" cy="515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rIns="22825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26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Get Notified</a:t>
              </a:r>
            </a:p>
          </p:txBody>
        </p:sp>
      </p:grpSp>
      <p:sp>
        <p:nvSpPr>
          <p:cNvPr id="174" name="Shape 174"/>
          <p:cNvSpPr txBox="1"/>
          <p:nvPr/>
        </p:nvSpPr>
        <p:spPr>
          <a:xfrm>
            <a:off x="5962878" y="2100190"/>
            <a:ext cx="4834712" cy="688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"/>
              <a:buNone/>
            </a:pPr>
            <a:r>
              <a:rPr b="1" i="0" lang="en-US" sz="16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In Settings, you can manage notifications</a:t>
            </a:r>
          </a:p>
        </p:txBody>
      </p:sp>
      <p:pic>
        <p:nvPicPr>
          <p:cNvPr descr="Shape 125" id="175" name="Shape 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4308" y="1633370"/>
            <a:ext cx="2026350" cy="4091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 126" id="176" name="Shape 1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2525" y="1476624"/>
            <a:ext cx="2872651" cy="449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 127" id="177" name="Shape 1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07123" y="1432754"/>
            <a:ext cx="2872649" cy="449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 128" id="178" name="Shape 1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07131" y="1432825"/>
            <a:ext cx="2872649" cy="4493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 129" id="179" name="Shape 17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09346" y="2636331"/>
            <a:ext cx="4731448" cy="2965049"/>
          </a:xfrm>
          <a:prstGeom prst="rect">
            <a:avLst/>
          </a:prstGeom>
          <a:noFill/>
          <a:ln>
            <a:noFill/>
          </a:ln>
          <a:effectLst>
            <a:outerShdw blurRad="241299" rotWithShape="0" dir="5292550" dist="89847">
              <a:srgbClr val="000000">
                <a:alpha val="28235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4294967295"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/>
          <p:nvPr>
            <p:ph idx="4294967295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3" id="186" name="Shape 186"/>
          <p:cNvPicPr preferRelativeResize="0"/>
          <p:nvPr/>
        </p:nvPicPr>
        <p:blipFill rotWithShape="1">
          <a:blip r:embed="rId3">
            <a:alphaModFix/>
          </a:blip>
          <a:srcRect b="0" l="0" r="0" t="14667"/>
          <a:stretch/>
        </p:blipFill>
        <p:spPr>
          <a:xfrm>
            <a:off x="-18555" y="-169130"/>
            <a:ext cx="12229206" cy="695697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/>
          <p:nvPr/>
        </p:nvSpPr>
        <p:spPr>
          <a:xfrm>
            <a:off x="-11311" y="4621987"/>
            <a:ext cx="12214622" cy="2167230"/>
          </a:xfrm>
          <a:prstGeom prst="rect">
            <a:avLst/>
          </a:prstGeom>
          <a:solidFill>
            <a:srgbClr val="262626">
              <a:alpha val="77254"/>
            </a:srgbClr>
          </a:solidFill>
          <a:ln>
            <a:noFill/>
          </a:ln>
        </p:spPr>
        <p:txBody>
          <a:bodyPr anchorCtr="0" anchor="ctr" bIns="25400" lIns="25400" rIns="25400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936595" y="4655375"/>
            <a:ext cx="4824118" cy="2038145"/>
          </a:xfrm>
          <a:prstGeom prst="rect">
            <a:avLst/>
          </a:prstGeom>
          <a:noFill/>
          <a:ln>
            <a:noFill/>
          </a:ln>
        </p:spPr>
        <p:txBody>
          <a:bodyPr anchorCtr="0" anchor="t" bIns="243725" lIns="243725" rIns="243725" tIns="2437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Unlimited support for teachers, students and their parents from our highly skilled team of experts.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7403235" y="5070978"/>
            <a:ext cx="5207833" cy="34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help.showmyhomework.co.uk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7403235" y="5854371"/>
            <a:ext cx="3554793" cy="34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020 7197 9550</a:t>
            </a:r>
          </a:p>
        </p:txBody>
      </p:sp>
      <p:grpSp>
        <p:nvGrpSpPr>
          <p:cNvPr id="191" name="Shape 191"/>
          <p:cNvGrpSpPr/>
          <p:nvPr/>
        </p:nvGrpSpPr>
        <p:grpSpPr>
          <a:xfrm>
            <a:off x="1603" y="294334"/>
            <a:ext cx="2343119" cy="771211"/>
            <a:chOff x="0" y="0"/>
            <a:chExt cx="2343118" cy="771210"/>
          </a:xfrm>
        </p:grpSpPr>
        <p:sp>
          <p:nvSpPr>
            <p:cNvPr id="192" name="Shape 192"/>
            <p:cNvSpPr/>
            <p:nvPr/>
          </p:nvSpPr>
          <p:spPr>
            <a:xfrm>
              <a:off x="0" y="0"/>
              <a:ext cx="2343118" cy="771210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25400" lIns="25400" rIns="25400" tIns="25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Shape 193"/>
            <p:cNvSpPr txBox="1"/>
            <p:nvPr/>
          </p:nvSpPr>
          <p:spPr>
            <a:xfrm>
              <a:off x="0" y="134143"/>
              <a:ext cx="2343118" cy="502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rIns="22850" tIns="22850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26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Support</a:t>
              </a:r>
            </a:p>
          </p:txBody>
        </p:sp>
      </p:grpSp>
      <p:grpSp>
        <p:nvGrpSpPr>
          <p:cNvPr id="194" name="Shape 194"/>
          <p:cNvGrpSpPr/>
          <p:nvPr/>
        </p:nvGrpSpPr>
        <p:grpSpPr>
          <a:xfrm>
            <a:off x="6464003" y="5769732"/>
            <a:ext cx="576001" cy="576004"/>
            <a:chOff x="0" y="0"/>
            <a:chExt cx="576000" cy="576002"/>
          </a:xfrm>
        </p:grpSpPr>
        <p:sp>
          <p:nvSpPr>
            <p:cNvPr id="195" name="Shape 195"/>
            <p:cNvSpPr/>
            <p:nvPr/>
          </p:nvSpPr>
          <p:spPr>
            <a:xfrm flipH="1">
              <a:off x="0" y="0"/>
              <a:ext cx="576000" cy="57600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25400" lIns="25400" rIns="25400" tIns="25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Open Sans"/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descr="phone_1@2x.png" id="196" name="Shape 19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9643" y="116077"/>
              <a:ext cx="395398" cy="4251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7" name="Shape 197"/>
          <p:cNvGrpSpPr/>
          <p:nvPr/>
        </p:nvGrpSpPr>
        <p:grpSpPr>
          <a:xfrm>
            <a:off x="6464003" y="4979664"/>
            <a:ext cx="576001" cy="576004"/>
            <a:chOff x="0" y="0"/>
            <a:chExt cx="576000" cy="576002"/>
          </a:xfrm>
        </p:grpSpPr>
        <p:sp>
          <p:nvSpPr>
            <p:cNvPr id="198" name="Shape 198"/>
            <p:cNvSpPr/>
            <p:nvPr/>
          </p:nvSpPr>
          <p:spPr>
            <a:xfrm flipH="1">
              <a:off x="0" y="0"/>
              <a:ext cx="576000" cy="57600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25400" lIns="25400" rIns="25400" tIns="25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Open Sans"/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descr="internet@2x.png" id="199" name="Shape 19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01" y="95552"/>
              <a:ext cx="473795" cy="4737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