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13716000" cx="24384000"/>
  <p:notesSz cx="6858000" cy="9144000"/>
  <p:embeddedFontLst>
    <p:embeddedFont>
      <p:font typeface="Open Sans SemiBold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  <p:embeddedFont>
      <p:font typeface="Open Sans ExtraBold"/>
      <p:bold r:id="rId26"/>
      <p:boldItalic r:id="rId27"/>
    </p:embeddedFont>
    <p:embeddedFont>
      <p:font typeface="Open Sans Light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OpenSansSemiBold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ExtraBold-bold.fntdata"/><Relationship Id="rId25" Type="http://schemas.openxmlformats.org/officeDocument/2006/relationships/font" Target="fonts/HelveticaNeue-boldItalic.fntdata"/><Relationship Id="rId28" Type="http://schemas.openxmlformats.org/officeDocument/2006/relationships/font" Target="fonts/OpenSansLight-regular.fntdata"/><Relationship Id="rId27" Type="http://schemas.openxmlformats.org/officeDocument/2006/relationships/font" Target="fonts/OpenSansExtra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Light-boldItalic.fntdata"/><Relationship Id="rId30" Type="http://schemas.openxmlformats.org/officeDocument/2006/relationships/font" Target="fonts/OpenSansLight-italic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OpenSansSemiBold-bold.fntdata"/><Relationship Id="rId18" Type="http://schemas.openxmlformats.org/officeDocument/2006/relationships/font" Target="fonts/Open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7999"/>
              </a:lnSpc>
              <a:spcBef>
                <a:spcPts val="0"/>
              </a:spcBef>
              <a:buChar char="●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l">
              <a:lnSpc>
                <a:spcPct val="117999"/>
              </a:lnSpc>
              <a:spcBef>
                <a:spcPts val="0"/>
              </a:spcBef>
              <a:buChar char="○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0" marR="0" rtl="0" algn="l">
              <a:lnSpc>
                <a:spcPct val="117999"/>
              </a:lnSpc>
              <a:spcBef>
                <a:spcPts val="0"/>
              </a:spcBef>
              <a:buChar char="■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0" marR="0" rtl="0" algn="l">
              <a:lnSpc>
                <a:spcPct val="117999"/>
              </a:lnSpc>
              <a:spcBef>
                <a:spcPts val="0"/>
              </a:spcBef>
              <a:buChar char="●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0" marR="0" rtl="0" algn="l">
              <a:lnSpc>
                <a:spcPct val="117999"/>
              </a:lnSpc>
              <a:spcBef>
                <a:spcPts val="0"/>
              </a:spcBef>
              <a:buChar char="○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0" marR="0" rtl="0" algn="l">
              <a:lnSpc>
                <a:spcPct val="117999"/>
              </a:lnSpc>
              <a:spcBef>
                <a:spcPts val="0"/>
              </a:spcBef>
              <a:buChar char="■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0" marR="0" rtl="0" algn="l">
              <a:lnSpc>
                <a:spcPct val="117999"/>
              </a:lnSpc>
              <a:spcBef>
                <a:spcPts val="0"/>
              </a:spcBef>
              <a:buChar char="●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0" marR="0" rtl="0" algn="l">
              <a:lnSpc>
                <a:spcPct val="117999"/>
              </a:lnSpc>
              <a:spcBef>
                <a:spcPts val="0"/>
              </a:spcBef>
              <a:buChar char="○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0" marR="0" rtl="0" algn="l">
              <a:lnSpc>
                <a:spcPct val="117999"/>
              </a:lnSpc>
              <a:spcBef>
                <a:spcPts val="0"/>
              </a:spcBef>
              <a:buChar char="■"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25700" y="-16172"/>
            <a:ext cx="24435399" cy="13716001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atchel strip.png"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533" y="13586873"/>
            <a:ext cx="24415065" cy="142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chel together_2@3x.png"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9003" y="10808322"/>
            <a:ext cx="4885995" cy="15621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/>
          <p:nvPr/>
        </p:nvSpPr>
        <p:spPr>
          <a:xfrm>
            <a:off x="-25700" y="0"/>
            <a:ext cx="24435399" cy="9480055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7201593" y="12580214"/>
            <a:ext cx="273607" cy="264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End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25700" y="0"/>
            <a:ext cx="24435399" cy="13716001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3600" u="none" cap="none" strike="noStrik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atchel strip.png"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700" y="13573643"/>
            <a:ext cx="24435399" cy="1423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/>
          <p:nvPr>
            <p:ph idx="12" type="sldNum"/>
          </p:nvPr>
        </p:nvSpPr>
        <p:spPr>
          <a:xfrm>
            <a:off x="17201593" y="12580214"/>
            <a:ext cx="273607" cy="264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676400" y="730250"/>
            <a:ext cx="21031199" cy="265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990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4478" lvl="2" marL="155447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208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540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99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45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911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368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676400" y="730250"/>
            <a:ext cx="21031199" cy="265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77800" lvl="1" marL="990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4478" lvl="2" marL="155447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208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540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99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45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911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368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strip.png"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33" y="13586873"/>
            <a:ext cx="24415065" cy="14229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-25700" y="4469310"/>
            <a:ext cx="24435399" cy="3429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b="1" i="0" lang="en-US" sz="9600" u="none" cap="none" strike="noStrik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A Teacher’s Guide to Show My Homework</a:t>
            </a:r>
          </a:p>
        </p:txBody>
      </p:sp>
      <p:pic>
        <p:nvPicPr>
          <p:cNvPr descr="image3.png" id="29" name="Shape 29"/>
          <p:cNvPicPr preferRelativeResize="0"/>
          <p:nvPr/>
        </p:nvPicPr>
        <p:blipFill rotWithShape="1">
          <a:blip r:embed="rId4">
            <a:alphaModFix/>
          </a:blip>
          <a:srcRect b="0" l="0" r="63865" t="0"/>
          <a:stretch/>
        </p:blipFill>
        <p:spPr>
          <a:xfrm>
            <a:off x="11089678" y="990999"/>
            <a:ext cx="2204750" cy="13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Shape 232"/>
          <p:cNvGrpSpPr/>
          <p:nvPr/>
        </p:nvGrpSpPr>
        <p:grpSpPr>
          <a:xfrm>
            <a:off x="5750083" y="4434055"/>
            <a:ext cx="5890659" cy="7429735"/>
            <a:chOff x="0" y="0"/>
            <a:chExt cx="5890659" cy="7429733"/>
          </a:xfrm>
        </p:grpSpPr>
        <p:pic>
          <p:nvPicPr>
            <p:cNvPr descr="tutoring window.png" id="233" name="Shape 233"/>
            <p:cNvPicPr preferRelativeResize="0"/>
            <p:nvPr/>
          </p:nvPicPr>
          <p:blipFill rotWithShape="1">
            <a:blip r:embed="rId3">
              <a:alphaModFix/>
            </a:blip>
            <a:srcRect b="0" l="0" r="54128" t="0"/>
            <a:stretch/>
          </p:blipFill>
          <p:spPr>
            <a:xfrm>
              <a:off x="0" y="0"/>
              <a:ext cx="5822484" cy="7429733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tutoring window.png" id="234" name="Shape 234"/>
            <p:cNvPicPr preferRelativeResize="0"/>
            <p:nvPr/>
          </p:nvPicPr>
          <p:blipFill rotWithShape="1">
            <a:blip r:embed="rId3">
              <a:alphaModFix/>
            </a:blip>
            <a:srcRect b="0" l="99325" r="0" t="0"/>
            <a:stretch/>
          </p:blipFill>
          <p:spPr>
            <a:xfrm>
              <a:off x="5804985" y="0"/>
              <a:ext cx="85674" cy="742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ng" id="235" name="Shape 235"/>
            <p:cNvPicPr preferRelativeResize="0"/>
            <p:nvPr/>
          </p:nvPicPr>
          <p:blipFill rotWithShape="1">
            <a:blip r:embed="rId4">
              <a:alphaModFix/>
            </a:blip>
            <a:srcRect b="0" l="0" r="0" t="1828"/>
            <a:stretch/>
          </p:blipFill>
          <p:spPr>
            <a:xfrm>
              <a:off x="149026" y="1027361"/>
              <a:ext cx="5524500" cy="5747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Shape 236"/>
          <p:cNvSpPr txBox="1"/>
          <p:nvPr/>
        </p:nvSpPr>
        <p:spPr>
          <a:xfrm>
            <a:off x="3797053" y="3006631"/>
            <a:ext cx="16789891" cy="8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108725" rIns="108725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Open Sans"/>
              <a:buNone/>
            </a:pP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Login to your SMHW account with your </a:t>
            </a:r>
            <a:r>
              <a:rPr b="1" i="0" lang="en-US" sz="3600" u="none" cap="none" strike="noStrike">
                <a:solidFill>
                  <a:srgbClr val="3BAFDA"/>
                </a:solidFill>
                <a:latin typeface="Open Sans"/>
                <a:ea typeface="Open Sans"/>
                <a:cs typeface="Open Sans"/>
                <a:sym typeface="Open Sans"/>
              </a:rPr>
              <a:t>Office 365</a:t>
            </a: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login</a:t>
            </a:r>
          </a:p>
        </p:txBody>
      </p:sp>
      <p:grpSp>
        <p:nvGrpSpPr>
          <p:cNvPr id="237" name="Shape 237"/>
          <p:cNvGrpSpPr/>
          <p:nvPr/>
        </p:nvGrpSpPr>
        <p:grpSpPr>
          <a:xfrm>
            <a:off x="12336857" y="4434055"/>
            <a:ext cx="6635726" cy="7429735"/>
            <a:chOff x="0" y="0"/>
            <a:chExt cx="6635725" cy="7429733"/>
          </a:xfrm>
        </p:grpSpPr>
        <p:pic>
          <p:nvPicPr>
            <p:cNvPr descr="Group" id="238" name="Shape 238"/>
            <p:cNvPicPr preferRelativeResize="0"/>
            <p:nvPr/>
          </p:nvPicPr>
          <p:blipFill rotWithShape="1">
            <a:blip r:embed="rId3">
              <a:alphaModFix/>
            </a:blip>
            <a:srcRect b="0" l="0" r="48340" t="0"/>
            <a:stretch/>
          </p:blipFill>
          <p:spPr>
            <a:xfrm>
              <a:off x="0" y="0"/>
              <a:ext cx="6557167" cy="7429733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tutoring window.png" id="239" name="Shape 239"/>
            <p:cNvPicPr preferRelativeResize="0"/>
            <p:nvPr/>
          </p:nvPicPr>
          <p:blipFill rotWithShape="1">
            <a:blip r:embed="rId3">
              <a:alphaModFix/>
            </a:blip>
            <a:srcRect b="0" l="99325" r="0" t="0"/>
            <a:stretch/>
          </p:blipFill>
          <p:spPr>
            <a:xfrm>
              <a:off x="6550051" y="0"/>
              <a:ext cx="85674" cy="742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ng" id="240" name="Shape 2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7883" y="806566"/>
              <a:ext cx="6273801" cy="553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Shape 241"/>
          <p:cNvGrpSpPr/>
          <p:nvPr/>
        </p:nvGrpSpPr>
        <p:grpSpPr>
          <a:xfrm>
            <a:off x="3208" y="588670"/>
            <a:ext cx="13035028" cy="1542417"/>
            <a:chOff x="0" y="0"/>
            <a:chExt cx="13035026" cy="1542416"/>
          </a:xfrm>
        </p:grpSpPr>
        <p:sp>
          <p:nvSpPr>
            <p:cNvPr id="242" name="Shape 242"/>
            <p:cNvSpPr/>
            <p:nvPr/>
          </p:nvSpPr>
          <p:spPr>
            <a:xfrm>
              <a:off x="0" y="0"/>
              <a:ext cx="13035026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0" y="266217"/>
              <a:ext cx="13035026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Logging in to Show My Homework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Shape 248"/>
          <p:cNvGrpSpPr/>
          <p:nvPr/>
        </p:nvGrpSpPr>
        <p:grpSpPr>
          <a:xfrm>
            <a:off x="12758732" y="4434055"/>
            <a:ext cx="5890661" cy="7429735"/>
            <a:chOff x="0" y="0"/>
            <a:chExt cx="5890659" cy="7429733"/>
          </a:xfrm>
        </p:grpSpPr>
        <p:pic>
          <p:nvPicPr>
            <p:cNvPr descr="Group" id="249" name="Shape 249"/>
            <p:cNvPicPr preferRelativeResize="0"/>
            <p:nvPr/>
          </p:nvPicPr>
          <p:blipFill rotWithShape="1">
            <a:blip r:embed="rId3">
              <a:alphaModFix/>
            </a:blip>
            <a:srcRect b="0" l="0" r="54128" t="0"/>
            <a:stretch/>
          </p:blipFill>
          <p:spPr>
            <a:xfrm>
              <a:off x="0" y="0"/>
              <a:ext cx="5822484" cy="7429733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Group" id="250" name="Shape 250"/>
            <p:cNvPicPr preferRelativeResize="0"/>
            <p:nvPr/>
          </p:nvPicPr>
          <p:blipFill rotWithShape="1">
            <a:blip r:embed="rId3">
              <a:alphaModFix/>
            </a:blip>
            <a:srcRect b="0" l="99325" r="0" t="0"/>
            <a:stretch/>
          </p:blipFill>
          <p:spPr>
            <a:xfrm>
              <a:off x="5804985" y="0"/>
              <a:ext cx="85674" cy="7429733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pasted-image.png" id="251" name="Shape 2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409" y="387191"/>
              <a:ext cx="5732162" cy="6965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2" name="Shape 252"/>
          <p:cNvSpPr txBox="1"/>
          <p:nvPr/>
        </p:nvSpPr>
        <p:spPr>
          <a:xfrm>
            <a:off x="3797053" y="3006631"/>
            <a:ext cx="16789891" cy="8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108725" rIns="108725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Open Sans"/>
              <a:buNone/>
            </a:pP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Access your SMHW account using your </a:t>
            </a:r>
            <a:r>
              <a:rPr b="1" i="0" lang="en-US" sz="3600" u="none" cap="none" strike="noStrike">
                <a:solidFill>
                  <a:srgbClr val="3BAFDA"/>
                </a:solidFill>
                <a:latin typeface="Open Sans"/>
                <a:ea typeface="Open Sans"/>
                <a:cs typeface="Open Sans"/>
                <a:sym typeface="Open Sans"/>
              </a:rPr>
              <a:t>RM Unify</a:t>
            </a: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login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5788330" y="4434055"/>
            <a:ext cx="5890659" cy="7429735"/>
            <a:chOff x="0" y="0"/>
            <a:chExt cx="5890659" cy="7429733"/>
          </a:xfrm>
        </p:grpSpPr>
        <p:pic>
          <p:nvPicPr>
            <p:cNvPr descr="tutoring window.png" id="254" name="Shape 254"/>
            <p:cNvPicPr preferRelativeResize="0"/>
            <p:nvPr/>
          </p:nvPicPr>
          <p:blipFill rotWithShape="1">
            <a:blip r:embed="rId3">
              <a:alphaModFix/>
            </a:blip>
            <a:srcRect b="0" l="0" r="54128" t="0"/>
            <a:stretch/>
          </p:blipFill>
          <p:spPr>
            <a:xfrm>
              <a:off x="0" y="0"/>
              <a:ext cx="5822484" cy="7429733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tutoring window.png" id="255" name="Shape 255"/>
            <p:cNvPicPr preferRelativeResize="0"/>
            <p:nvPr/>
          </p:nvPicPr>
          <p:blipFill rotWithShape="1">
            <a:blip r:embed="rId3">
              <a:alphaModFix/>
            </a:blip>
            <a:srcRect b="0" l="99325" r="0" t="0"/>
            <a:stretch/>
          </p:blipFill>
          <p:spPr>
            <a:xfrm>
              <a:off x="5804985" y="0"/>
              <a:ext cx="85674" cy="742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ng" id="256" name="Shape 256"/>
            <p:cNvPicPr preferRelativeResize="0"/>
            <p:nvPr/>
          </p:nvPicPr>
          <p:blipFill rotWithShape="1">
            <a:blip r:embed="rId5">
              <a:alphaModFix/>
            </a:blip>
            <a:srcRect b="0" l="0" r="0" t="1828"/>
            <a:stretch/>
          </p:blipFill>
          <p:spPr>
            <a:xfrm>
              <a:off x="149026" y="1027361"/>
              <a:ext cx="5524500" cy="57476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Shape 257"/>
          <p:cNvGrpSpPr/>
          <p:nvPr/>
        </p:nvGrpSpPr>
        <p:grpSpPr>
          <a:xfrm>
            <a:off x="3208" y="588670"/>
            <a:ext cx="13035028" cy="1542417"/>
            <a:chOff x="0" y="0"/>
            <a:chExt cx="13035026" cy="1542416"/>
          </a:xfrm>
        </p:grpSpPr>
        <p:sp>
          <p:nvSpPr>
            <p:cNvPr id="258" name="Shape 258"/>
            <p:cNvSpPr/>
            <p:nvPr/>
          </p:nvSpPr>
          <p:spPr>
            <a:xfrm>
              <a:off x="0" y="0"/>
              <a:ext cx="13035026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0" y="266217"/>
              <a:ext cx="13035026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Logging in to Show My Homework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Shape 264"/>
          <p:cNvGrpSpPr/>
          <p:nvPr/>
        </p:nvGrpSpPr>
        <p:grpSpPr>
          <a:xfrm>
            <a:off x="5229464" y="4229637"/>
            <a:ext cx="13925070" cy="8150823"/>
            <a:chOff x="0" y="0"/>
            <a:chExt cx="13925069" cy="8150821"/>
          </a:xfrm>
        </p:grpSpPr>
        <p:pic>
          <p:nvPicPr>
            <p:cNvPr descr="Group" id="265" name="Shape 2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3925069" cy="8150821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sp>
          <p:nvSpPr>
            <p:cNvPr id="266" name="Shape 266"/>
            <p:cNvSpPr/>
            <p:nvPr/>
          </p:nvSpPr>
          <p:spPr>
            <a:xfrm>
              <a:off x="72065" y="433745"/>
              <a:ext cx="13780939" cy="7643448"/>
            </a:xfrm>
            <a:prstGeom prst="rect">
              <a:avLst/>
            </a:prstGeom>
            <a:solidFill>
              <a:srgbClr val="C0CED5"/>
            </a:solidFill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D4D4D"/>
                </a:buClr>
                <a:buFont typeface="Helvetica Neue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icture 2" id="267" name="Shape 267"/>
            <p:cNvPicPr preferRelativeResize="0"/>
            <p:nvPr/>
          </p:nvPicPr>
          <p:blipFill rotWithShape="1">
            <a:blip r:embed="rId4">
              <a:alphaModFix/>
            </a:blip>
            <a:srcRect b="22149" l="6301" r="8667" t="20483"/>
            <a:stretch/>
          </p:blipFill>
          <p:spPr>
            <a:xfrm>
              <a:off x="92235" y="960169"/>
              <a:ext cx="13740629" cy="65905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Shape 268"/>
          <p:cNvSpPr txBox="1"/>
          <p:nvPr/>
        </p:nvSpPr>
        <p:spPr>
          <a:xfrm>
            <a:off x="3797053" y="3006631"/>
            <a:ext cx="16789891" cy="8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108725" rIns="108725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Open Sans"/>
              <a:buNone/>
            </a:pP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Access your SMHW account using your </a:t>
            </a:r>
            <a:r>
              <a:rPr b="1" i="0" lang="en-US" sz="3600" u="none" cap="none" strike="noStrike">
                <a:solidFill>
                  <a:srgbClr val="3BAFDA"/>
                </a:solidFill>
                <a:latin typeface="Open Sans"/>
                <a:ea typeface="Open Sans"/>
                <a:cs typeface="Open Sans"/>
                <a:sym typeface="Open Sans"/>
              </a:rPr>
              <a:t>Glow</a:t>
            </a: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login</a:t>
            </a:r>
          </a:p>
        </p:txBody>
      </p:sp>
      <p:grpSp>
        <p:nvGrpSpPr>
          <p:cNvPr id="269" name="Shape 269"/>
          <p:cNvGrpSpPr/>
          <p:nvPr/>
        </p:nvGrpSpPr>
        <p:grpSpPr>
          <a:xfrm>
            <a:off x="3208" y="588670"/>
            <a:ext cx="13035028" cy="1542417"/>
            <a:chOff x="0" y="0"/>
            <a:chExt cx="13035026" cy="1542416"/>
          </a:xfrm>
        </p:grpSpPr>
        <p:sp>
          <p:nvSpPr>
            <p:cNvPr id="270" name="Shape 270"/>
            <p:cNvSpPr/>
            <p:nvPr/>
          </p:nvSpPr>
          <p:spPr>
            <a:xfrm>
              <a:off x="0" y="0"/>
              <a:ext cx="13035026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0" y="266217"/>
              <a:ext cx="13035026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Logging in to Show My Homework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Tag grey.png"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6108" y="4645298"/>
            <a:ext cx="13831781" cy="442540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3797053" y="9156847"/>
            <a:ext cx="16789891" cy="10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108725" rIns="108725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"/>
              <a:buNone/>
            </a:pPr>
            <a:r>
              <a:rPr b="0" i="0" lang="en-US" sz="4800" u="none" cap="none" strike="noStrike">
                <a:solidFill>
                  <a:srgbClr val="0C79C8"/>
                </a:solidFill>
                <a:latin typeface="Open Sans"/>
                <a:ea typeface="Open Sans"/>
                <a:cs typeface="Open Sans"/>
                <a:sym typeface="Open Sans"/>
              </a:rPr>
              <a:t>www.teamsatchel.com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49-2.jpg" id="34" name="Shape 34"/>
          <p:cNvPicPr preferRelativeResize="0"/>
          <p:nvPr/>
        </p:nvPicPr>
        <p:blipFill rotWithShape="1">
          <a:blip r:embed="rId3">
            <a:alphaModFix/>
          </a:blip>
          <a:srcRect b="4287" l="0" r="0" t="12056"/>
          <a:stretch/>
        </p:blipFill>
        <p:spPr>
          <a:xfrm flipH="1">
            <a:off x="-25605" y="-44508"/>
            <a:ext cx="24435401" cy="13627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35"/>
          <p:cNvGrpSpPr/>
          <p:nvPr/>
        </p:nvGrpSpPr>
        <p:grpSpPr>
          <a:xfrm>
            <a:off x="17872109" y="1851271"/>
            <a:ext cx="6517514" cy="1235337"/>
            <a:chOff x="0" y="0"/>
            <a:chExt cx="6517513" cy="1235334"/>
          </a:xfrm>
        </p:grpSpPr>
        <p:sp>
          <p:nvSpPr>
            <p:cNvPr id="36" name="Shape 36"/>
            <p:cNvSpPr/>
            <p:nvPr/>
          </p:nvSpPr>
          <p:spPr>
            <a:xfrm>
              <a:off x="0" y="0"/>
              <a:ext cx="6517513" cy="1235334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Shape 37"/>
            <p:cNvSpPr txBox="1"/>
            <p:nvPr/>
          </p:nvSpPr>
          <p:spPr>
            <a:xfrm>
              <a:off x="0" y="213215"/>
              <a:ext cx="6517513" cy="808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Teacher Centric Limited</a:t>
              </a:r>
            </a:p>
          </p:txBody>
        </p:sp>
      </p:grpSp>
      <p:grpSp>
        <p:nvGrpSpPr>
          <p:cNvPr id="38" name="Shape 38"/>
          <p:cNvGrpSpPr/>
          <p:nvPr/>
        </p:nvGrpSpPr>
        <p:grpSpPr>
          <a:xfrm>
            <a:off x="13089270" y="8772982"/>
            <a:ext cx="11300354" cy="1235337"/>
            <a:chOff x="0" y="0"/>
            <a:chExt cx="11300353" cy="1235334"/>
          </a:xfrm>
        </p:grpSpPr>
        <p:sp>
          <p:nvSpPr>
            <p:cNvPr id="39" name="Shape 39"/>
            <p:cNvSpPr/>
            <p:nvPr/>
          </p:nvSpPr>
          <p:spPr>
            <a:xfrm>
              <a:off x="0" y="0"/>
              <a:ext cx="11300353" cy="1235334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  <a:effectLst>
              <a:outerShdw blurRad="50799" rotWithShape="0" dir="8100000" dist="38100">
                <a:srgbClr val="000000">
                  <a:alpha val="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Shape 40"/>
            <p:cNvSpPr txBox="1"/>
            <p:nvPr/>
          </p:nvSpPr>
          <p:spPr>
            <a:xfrm>
              <a:off x="0" y="213215"/>
              <a:ext cx="11300353" cy="808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All development work completed in house</a:t>
              </a:r>
            </a:p>
          </p:txBody>
        </p:sp>
      </p:grpSp>
      <p:grpSp>
        <p:nvGrpSpPr>
          <p:cNvPr id="41" name="Shape 41"/>
          <p:cNvGrpSpPr/>
          <p:nvPr/>
        </p:nvGrpSpPr>
        <p:grpSpPr>
          <a:xfrm>
            <a:off x="16990748" y="7042554"/>
            <a:ext cx="7398875" cy="1235336"/>
            <a:chOff x="0" y="0"/>
            <a:chExt cx="7398874" cy="1235334"/>
          </a:xfrm>
        </p:grpSpPr>
        <p:sp>
          <p:nvSpPr>
            <p:cNvPr id="42" name="Shape 42"/>
            <p:cNvSpPr/>
            <p:nvPr/>
          </p:nvSpPr>
          <p:spPr>
            <a:xfrm>
              <a:off x="0" y="0"/>
              <a:ext cx="7398874" cy="1235334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  <a:effectLst>
              <a:outerShdw blurRad="50799" rotWithShape="0" dir="8100000" dist="38100">
                <a:srgbClr val="000000">
                  <a:alpha val="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Shape 43"/>
            <p:cNvSpPr txBox="1"/>
            <p:nvPr/>
          </p:nvSpPr>
          <p:spPr>
            <a:xfrm>
              <a:off x="0" y="213215"/>
              <a:ext cx="7398874" cy="808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Award winning every year</a:t>
              </a:r>
            </a:p>
          </p:txBody>
        </p:sp>
      </p:grpSp>
      <p:grpSp>
        <p:nvGrpSpPr>
          <p:cNvPr id="44" name="Shape 44"/>
          <p:cNvGrpSpPr/>
          <p:nvPr/>
        </p:nvGrpSpPr>
        <p:grpSpPr>
          <a:xfrm>
            <a:off x="17872109" y="5312126"/>
            <a:ext cx="6517514" cy="1235336"/>
            <a:chOff x="0" y="0"/>
            <a:chExt cx="6517513" cy="1235334"/>
          </a:xfrm>
        </p:grpSpPr>
        <p:sp>
          <p:nvSpPr>
            <p:cNvPr id="45" name="Shape 45"/>
            <p:cNvSpPr/>
            <p:nvPr/>
          </p:nvSpPr>
          <p:spPr>
            <a:xfrm>
              <a:off x="0" y="0"/>
              <a:ext cx="6517513" cy="1235334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  <a:effectLst>
              <a:outerShdw blurRad="50799" rotWithShape="0" dir="8100000" dist="38100">
                <a:srgbClr val="000000">
                  <a:alpha val="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Shape 46"/>
            <p:cNvSpPr txBox="1"/>
            <p:nvPr/>
          </p:nvSpPr>
          <p:spPr>
            <a:xfrm>
              <a:off x="0" y="213215"/>
              <a:ext cx="6517513" cy="808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60+ Staff and growing</a:t>
              </a:r>
            </a:p>
          </p:txBody>
        </p:sp>
      </p:grpSp>
      <p:grpSp>
        <p:nvGrpSpPr>
          <p:cNvPr id="47" name="Shape 47"/>
          <p:cNvGrpSpPr/>
          <p:nvPr/>
        </p:nvGrpSpPr>
        <p:grpSpPr>
          <a:xfrm>
            <a:off x="17872109" y="3581700"/>
            <a:ext cx="6517514" cy="1235336"/>
            <a:chOff x="0" y="0"/>
            <a:chExt cx="6517513" cy="1235334"/>
          </a:xfrm>
        </p:grpSpPr>
        <p:sp>
          <p:nvSpPr>
            <p:cNvPr id="48" name="Shape 48"/>
            <p:cNvSpPr/>
            <p:nvPr/>
          </p:nvSpPr>
          <p:spPr>
            <a:xfrm>
              <a:off x="0" y="0"/>
              <a:ext cx="6517513" cy="1235334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  <a:effectLst>
              <a:outerShdw blurRad="50799" rotWithShape="0" dir="8100000" dist="38100">
                <a:srgbClr val="000000">
                  <a:alpha val="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Shape 49"/>
            <p:cNvSpPr txBox="1"/>
            <p:nvPr/>
          </p:nvSpPr>
          <p:spPr>
            <a:xfrm>
              <a:off x="0" y="213215"/>
              <a:ext cx="6517513" cy="808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Based in East London</a:t>
              </a:r>
            </a:p>
          </p:txBody>
        </p:sp>
      </p:grpSp>
      <p:grpSp>
        <p:nvGrpSpPr>
          <p:cNvPr id="50" name="Shape 50"/>
          <p:cNvGrpSpPr/>
          <p:nvPr/>
        </p:nvGrpSpPr>
        <p:grpSpPr>
          <a:xfrm>
            <a:off x="9422542" y="10503410"/>
            <a:ext cx="14967082" cy="1235336"/>
            <a:chOff x="0" y="0"/>
            <a:chExt cx="14967081" cy="1235334"/>
          </a:xfrm>
        </p:grpSpPr>
        <p:sp>
          <p:nvSpPr>
            <p:cNvPr id="51" name="Shape 51"/>
            <p:cNvSpPr/>
            <p:nvPr/>
          </p:nvSpPr>
          <p:spPr>
            <a:xfrm>
              <a:off x="0" y="0"/>
              <a:ext cx="14967081" cy="1235334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  <a:effectLst>
              <a:outerShdw blurRad="50799" rotWithShape="0" dir="8100000" dist="38100">
                <a:srgbClr val="000000">
                  <a:alpha val="0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" name="Shape 52"/>
            <p:cNvSpPr txBox="1"/>
            <p:nvPr/>
          </p:nvSpPr>
          <p:spPr>
            <a:xfrm>
              <a:off x="0" y="213215"/>
              <a:ext cx="14967081" cy="808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The leading homework software for teachers and schools</a:t>
              </a:r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-9490" y="568572"/>
            <a:ext cx="4965534" cy="1542417"/>
            <a:chOff x="0" y="0"/>
            <a:chExt cx="4965533" cy="1542416"/>
          </a:xfrm>
        </p:grpSpPr>
        <p:sp>
          <p:nvSpPr>
            <p:cNvPr id="54" name="Shape 54"/>
            <p:cNvSpPr/>
            <p:nvPr/>
          </p:nvSpPr>
          <p:spPr>
            <a:xfrm>
              <a:off x="0" y="0"/>
              <a:ext cx="4965533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" name="Shape 55"/>
            <p:cNvSpPr txBox="1"/>
            <p:nvPr/>
          </p:nvSpPr>
          <p:spPr>
            <a:xfrm>
              <a:off x="0" y="266217"/>
              <a:ext cx="4965533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About Us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hw wide.jpg" id="60" name="Shape 60"/>
          <p:cNvPicPr preferRelativeResize="0"/>
          <p:nvPr/>
        </p:nvPicPr>
        <p:blipFill rotWithShape="1">
          <a:blip r:embed="rId3">
            <a:alphaModFix/>
          </a:blip>
          <a:srcRect b="0" l="15487" r="6297" t="13130"/>
          <a:stretch/>
        </p:blipFill>
        <p:spPr>
          <a:xfrm>
            <a:off x="-31617" y="-3850"/>
            <a:ext cx="24447235" cy="135763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874825" y="3228250"/>
            <a:ext cx="7769428" cy="532031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108725" rIns="108725" tIns="1087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powerfully simple online homework software accessible on desktop, tablet or mobile. Teachers can create and set engaging homework and students can submit online and parents can track details and deadlines.</a:t>
            </a:r>
          </a:p>
        </p:txBody>
      </p:sp>
      <p:grpSp>
        <p:nvGrpSpPr>
          <p:cNvPr id="62" name="Shape 62"/>
          <p:cNvGrpSpPr/>
          <p:nvPr/>
        </p:nvGrpSpPr>
        <p:grpSpPr>
          <a:xfrm>
            <a:off x="1363365" y="8669010"/>
            <a:ext cx="6377754" cy="542438"/>
            <a:chOff x="0" y="0"/>
            <a:chExt cx="6377753" cy="542436"/>
          </a:xfrm>
        </p:grpSpPr>
        <p:sp>
          <p:nvSpPr>
            <p:cNvPr id="63" name="Shape 63"/>
            <p:cNvSpPr txBox="1"/>
            <p:nvPr/>
          </p:nvSpPr>
          <p:spPr>
            <a:xfrm>
              <a:off x="0" y="31938"/>
              <a:ext cx="1856951" cy="510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rIns="45675" tIns="45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4453"/>
                </a:buClr>
                <a:buSzPct val="25000"/>
                <a:buFont typeface="Open Sans"/>
                <a:buNone/>
              </a:pPr>
              <a:r>
                <a:rPr b="1" i="0" lang="en-US" sz="2400" u="none" cap="none" strike="noStrike">
                  <a:solidFill>
                    <a:srgbClr val="DB4453"/>
                  </a:solidFill>
                  <a:latin typeface="Open Sans"/>
                  <a:ea typeface="Open Sans"/>
                  <a:cs typeface="Open Sans"/>
                  <a:sym typeface="Open Sans"/>
                </a:rPr>
                <a:t>90%</a:t>
              </a:r>
            </a:p>
          </p:txBody>
        </p:sp>
        <p:sp>
          <p:nvSpPr>
            <p:cNvPr id="64" name="Shape 64"/>
            <p:cNvSpPr txBox="1"/>
            <p:nvPr/>
          </p:nvSpPr>
          <p:spPr>
            <a:xfrm>
              <a:off x="1851591" y="0"/>
              <a:ext cx="4526161" cy="5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Increased student engagement</a:t>
              </a:r>
            </a:p>
          </p:txBody>
        </p:sp>
      </p:grpSp>
      <p:grpSp>
        <p:nvGrpSpPr>
          <p:cNvPr id="65" name="Shape 65"/>
          <p:cNvGrpSpPr/>
          <p:nvPr/>
        </p:nvGrpSpPr>
        <p:grpSpPr>
          <a:xfrm>
            <a:off x="1363365" y="9344432"/>
            <a:ext cx="6263121" cy="520701"/>
            <a:chOff x="0" y="0"/>
            <a:chExt cx="6263118" cy="520700"/>
          </a:xfrm>
        </p:grpSpPr>
        <p:sp>
          <p:nvSpPr>
            <p:cNvPr id="66" name="Shape 66"/>
            <p:cNvSpPr txBox="1"/>
            <p:nvPr/>
          </p:nvSpPr>
          <p:spPr>
            <a:xfrm>
              <a:off x="0" y="0"/>
              <a:ext cx="1856951" cy="510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rIns="45675" tIns="45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3A100"/>
                </a:buClr>
                <a:buSzPct val="25000"/>
                <a:buFont typeface="Open Sans"/>
                <a:buNone/>
              </a:pPr>
              <a:r>
                <a:rPr b="1" i="0" lang="en-US" sz="2400" u="none" cap="none" strike="noStrike">
                  <a:solidFill>
                    <a:srgbClr val="F3A100"/>
                  </a:solidFill>
                  <a:latin typeface="Open Sans"/>
                  <a:ea typeface="Open Sans"/>
                  <a:cs typeface="Open Sans"/>
                  <a:sym typeface="Open Sans"/>
                </a:rPr>
                <a:t>100%</a:t>
              </a:r>
            </a:p>
          </p:txBody>
        </p:sp>
        <p:sp>
          <p:nvSpPr>
            <p:cNvPr id="67" name="Shape 67"/>
            <p:cNvSpPr txBox="1"/>
            <p:nvPr/>
          </p:nvSpPr>
          <p:spPr>
            <a:xfrm>
              <a:off x="1816133" y="0"/>
              <a:ext cx="4446984" cy="5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setting consistency</a:t>
              </a:r>
            </a:p>
          </p:txBody>
        </p:sp>
      </p:grpSp>
      <p:grpSp>
        <p:nvGrpSpPr>
          <p:cNvPr id="68" name="Shape 68"/>
          <p:cNvGrpSpPr/>
          <p:nvPr/>
        </p:nvGrpSpPr>
        <p:grpSpPr>
          <a:xfrm>
            <a:off x="1363365" y="10080764"/>
            <a:ext cx="8652648" cy="520701"/>
            <a:chOff x="0" y="0"/>
            <a:chExt cx="8652646" cy="520700"/>
          </a:xfrm>
        </p:grpSpPr>
        <p:sp>
          <p:nvSpPr>
            <p:cNvPr id="69" name="Shape 69"/>
            <p:cNvSpPr txBox="1"/>
            <p:nvPr/>
          </p:nvSpPr>
          <p:spPr>
            <a:xfrm>
              <a:off x="0" y="0"/>
              <a:ext cx="1856951" cy="510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rIns="45675" tIns="45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C152"/>
                </a:buClr>
                <a:buSzPct val="25000"/>
                <a:buFont typeface="Open Sans"/>
                <a:buNone/>
              </a:pPr>
              <a:r>
                <a:rPr b="1" i="0" lang="en-US" sz="2400" u="none" cap="none" strike="noStrike">
                  <a:solidFill>
                    <a:srgbClr val="8CC152"/>
                  </a:solidFill>
                  <a:latin typeface="Open Sans"/>
                  <a:ea typeface="Open Sans"/>
                  <a:cs typeface="Open Sans"/>
                  <a:sym typeface="Open Sans"/>
                </a:rPr>
                <a:t>95</a:t>
              </a:r>
              <a:r>
                <a:rPr b="1" i="0" lang="en-US" sz="2400" u="none" cap="none" strike="noStrike">
                  <a:solidFill>
                    <a:srgbClr val="8CC152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</a:p>
          </p:txBody>
        </p:sp>
        <p:sp>
          <p:nvSpPr>
            <p:cNvPr id="70" name="Shape 70"/>
            <p:cNvSpPr txBox="1"/>
            <p:nvPr/>
          </p:nvSpPr>
          <p:spPr>
            <a:xfrm>
              <a:off x="1837507" y="0"/>
              <a:ext cx="6815139" cy="5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Time saved tracking and monitoring homework</a:t>
              </a:r>
            </a:p>
          </p:txBody>
        </p:sp>
      </p:grpSp>
      <p:grpSp>
        <p:nvGrpSpPr>
          <p:cNvPr id="71" name="Shape 71"/>
          <p:cNvGrpSpPr/>
          <p:nvPr/>
        </p:nvGrpSpPr>
        <p:grpSpPr>
          <a:xfrm>
            <a:off x="1363365" y="10817096"/>
            <a:ext cx="6244147" cy="556923"/>
            <a:chOff x="0" y="0"/>
            <a:chExt cx="6244145" cy="556922"/>
          </a:xfrm>
        </p:grpSpPr>
        <p:sp>
          <p:nvSpPr>
            <p:cNvPr id="72" name="Shape 72"/>
            <p:cNvSpPr txBox="1"/>
            <p:nvPr/>
          </p:nvSpPr>
          <p:spPr>
            <a:xfrm>
              <a:off x="0" y="46423"/>
              <a:ext cx="1856951" cy="510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rIns="45675" tIns="45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E79C9"/>
                </a:buClr>
                <a:buSzPct val="25000"/>
                <a:buFont typeface="Open Sans"/>
                <a:buNone/>
              </a:pPr>
              <a:r>
                <a:rPr b="1" i="0" lang="en-US" sz="2400" u="none" cap="none" strike="noStrike">
                  <a:solidFill>
                    <a:srgbClr val="0E79C9"/>
                  </a:solidFill>
                  <a:latin typeface="Open Sans"/>
                  <a:ea typeface="Open Sans"/>
                  <a:cs typeface="Open Sans"/>
                  <a:sym typeface="Open Sans"/>
                </a:rPr>
                <a:t>95</a:t>
              </a:r>
              <a:r>
                <a:rPr b="1" i="0" lang="en-US" sz="2400" u="none" cap="none" strike="noStrike">
                  <a:solidFill>
                    <a:srgbClr val="0E79C9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</a:p>
          </p:txBody>
        </p:sp>
        <p:sp>
          <p:nvSpPr>
            <p:cNvPr id="73" name="Shape 73"/>
            <p:cNvSpPr txBox="1"/>
            <p:nvPr/>
          </p:nvSpPr>
          <p:spPr>
            <a:xfrm>
              <a:off x="1835110" y="0"/>
              <a:ext cx="4409034" cy="5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Customer support satisfaction</a:t>
              </a:r>
            </a:p>
          </p:txBody>
        </p:sp>
      </p:grpSp>
      <p:grpSp>
        <p:nvGrpSpPr>
          <p:cNvPr id="74" name="Shape 74"/>
          <p:cNvGrpSpPr/>
          <p:nvPr/>
        </p:nvGrpSpPr>
        <p:grpSpPr>
          <a:xfrm>
            <a:off x="-9490" y="588670"/>
            <a:ext cx="8911962" cy="1542417"/>
            <a:chOff x="0" y="0"/>
            <a:chExt cx="8911959" cy="1542416"/>
          </a:xfrm>
        </p:grpSpPr>
        <p:sp>
          <p:nvSpPr>
            <p:cNvPr id="75" name="Shape 75"/>
            <p:cNvSpPr/>
            <p:nvPr/>
          </p:nvSpPr>
          <p:spPr>
            <a:xfrm>
              <a:off x="0" y="0"/>
              <a:ext cx="8911959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Shape 76"/>
            <p:cNvSpPr txBox="1"/>
            <p:nvPr/>
          </p:nvSpPr>
          <p:spPr>
            <a:xfrm>
              <a:off x="0" y="266217"/>
              <a:ext cx="8911959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Show My Homework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strip.png"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33" y="13586873"/>
            <a:ext cx="24415065" cy="14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Shape 82"/>
          <p:cNvGrpSpPr/>
          <p:nvPr/>
        </p:nvGrpSpPr>
        <p:grpSpPr>
          <a:xfrm>
            <a:off x="6356766" y="2723006"/>
            <a:ext cx="15990764" cy="2798653"/>
            <a:chOff x="-1" y="0"/>
            <a:chExt cx="15990762" cy="2798651"/>
          </a:xfrm>
        </p:grpSpPr>
        <p:grpSp>
          <p:nvGrpSpPr>
            <p:cNvPr id="83" name="Shape 83"/>
            <p:cNvGrpSpPr/>
            <p:nvPr/>
          </p:nvGrpSpPr>
          <p:grpSpPr>
            <a:xfrm>
              <a:off x="-1" y="0"/>
              <a:ext cx="3245619" cy="2798651"/>
              <a:chOff x="0" y="0"/>
              <a:chExt cx="3245618" cy="2798649"/>
            </a:xfrm>
          </p:grpSpPr>
          <p:sp>
            <p:nvSpPr>
              <p:cNvPr id="84" name="Shape 84"/>
              <p:cNvSpPr/>
              <p:nvPr/>
            </p:nvSpPr>
            <p:spPr>
              <a:xfrm>
                <a:off x="0" y="638645"/>
                <a:ext cx="3240004" cy="2160004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1080000" y="0"/>
                <a:ext cx="1080002" cy="1080002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6" name="Shape 86"/>
              <p:cNvSpPr txBox="1"/>
              <p:nvPr/>
            </p:nvSpPr>
            <p:spPr>
              <a:xfrm>
                <a:off x="5613" y="1392362"/>
                <a:ext cx="3240004" cy="94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Transparency across the school.</a:t>
                </a:r>
              </a:p>
            </p:txBody>
          </p:sp>
          <p:pic>
            <p:nvPicPr>
              <p:cNvPr descr="Picture 38" id="87" name="Shape 8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67191" y="243615"/>
                <a:ext cx="905618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Shape 88"/>
            <p:cNvGrpSpPr/>
            <p:nvPr/>
          </p:nvGrpSpPr>
          <p:grpSpPr>
            <a:xfrm>
              <a:off x="4246970" y="0"/>
              <a:ext cx="3240005" cy="2798651"/>
              <a:chOff x="0" y="0"/>
              <a:chExt cx="3240004" cy="2798649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0" y="638645"/>
                <a:ext cx="3240004" cy="2160004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1079999" y="0"/>
                <a:ext cx="1080002" cy="1080002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33" id="91" name="Shape 9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67191" y="243615"/>
                <a:ext cx="905619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" name="Shape 92"/>
              <p:cNvSpPr txBox="1"/>
              <p:nvPr/>
            </p:nvSpPr>
            <p:spPr>
              <a:xfrm>
                <a:off x="107246" y="1220262"/>
                <a:ext cx="3045560" cy="1325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Plan homework for the whole term quickly and easily.</a:t>
                </a:r>
              </a:p>
            </p:txBody>
          </p:sp>
        </p:grpSp>
        <p:grpSp>
          <p:nvGrpSpPr>
            <p:cNvPr id="93" name="Shape 93"/>
            <p:cNvGrpSpPr/>
            <p:nvPr/>
          </p:nvGrpSpPr>
          <p:grpSpPr>
            <a:xfrm>
              <a:off x="8500860" y="0"/>
              <a:ext cx="3244164" cy="2798651"/>
              <a:chOff x="0" y="0"/>
              <a:chExt cx="3244163" cy="2798649"/>
            </a:xfrm>
          </p:grpSpPr>
          <p:sp>
            <p:nvSpPr>
              <p:cNvPr id="94" name="Shape 94"/>
              <p:cNvSpPr/>
              <p:nvPr/>
            </p:nvSpPr>
            <p:spPr>
              <a:xfrm>
                <a:off x="4158" y="638645"/>
                <a:ext cx="3240004" cy="2160004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1084159" y="0"/>
                <a:ext cx="1080002" cy="1080002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29" id="96" name="Shape 9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90012" y="243615"/>
                <a:ext cx="905619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7" name="Shape 97"/>
              <p:cNvSpPr txBox="1"/>
              <p:nvPr/>
            </p:nvSpPr>
            <p:spPr>
              <a:xfrm>
                <a:off x="0" y="1392362"/>
                <a:ext cx="3240004" cy="94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Reuse quality homework.</a:t>
                </a:r>
              </a:p>
            </p:txBody>
          </p:sp>
        </p:grpSp>
        <p:grpSp>
          <p:nvGrpSpPr>
            <p:cNvPr id="98" name="Shape 98"/>
            <p:cNvGrpSpPr/>
            <p:nvPr/>
          </p:nvGrpSpPr>
          <p:grpSpPr>
            <a:xfrm>
              <a:off x="12746381" y="0"/>
              <a:ext cx="3244380" cy="2798651"/>
              <a:chOff x="0" y="0"/>
              <a:chExt cx="3244378" cy="2798649"/>
            </a:xfrm>
          </p:grpSpPr>
          <p:sp>
            <p:nvSpPr>
              <p:cNvPr id="99" name="Shape 99"/>
              <p:cNvSpPr/>
              <p:nvPr/>
            </p:nvSpPr>
            <p:spPr>
              <a:xfrm>
                <a:off x="4375" y="638645"/>
                <a:ext cx="3240002" cy="2160004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0" name="Shape 100"/>
              <p:cNvSpPr/>
              <p:nvPr/>
            </p:nvSpPr>
            <p:spPr>
              <a:xfrm>
                <a:off x="1084376" y="0"/>
                <a:ext cx="1080002" cy="1080002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25" id="101" name="Shape 10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71567" y="224956"/>
                <a:ext cx="905618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" name="Shape 102"/>
              <p:cNvSpPr txBox="1"/>
              <p:nvPr/>
            </p:nvSpPr>
            <p:spPr>
              <a:xfrm>
                <a:off x="0" y="1613962"/>
                <a:ext cx="3240002" cy="563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No more excuses!</a:t>
                </a:r>
              </a:p>
            </p:txBody>
          </p:sp>
        </p:grpSp>
      </p:grpSp>
      <p:grpSp>
        <p:nvGrpSpPr>
          <p:cNvPr id="103" name="Shape 103"/>
          <p:cNvGrpSpPr/>
          <p:nvPr/>
        </p:nvGrpSpPr>
        <p:grpSpPr>
          <a:xfrm>
            <a:off x="1568213" y="3361653"/>
            <a:ext cx="3769569" cy="2160003"/>
            <a:chOff x="0" y="0"/>
            <a:chExt cx="3769567" cy="2160002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3769567" cy="2160002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  <a:effectLst>
              <a:outerShdw blurRad="342900" rotWithShape="0" dir="5400000" dist="185106">
                <a:srgbClr val="000000">
                  <a:alpha val="17647"/>
                </a:srgbClr>
              </a:outerShdw>
            </a:effectLst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0" y="653279"/>
              <a:ext cx="3769567" cy="85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Teachers</a:t>
              </a:r>
            </a:p>
          </p:txBody>
        </p:sp>
      </p:grpSp>
      <p:grpSp>
        <p:nvGrpSpPr>
          <p:cNvPr id="106" name="Shape 106"/>
          <p:cNvGrpSpPr/>
          <p:nvPr/>
        </p:nvGrpSpPr>
        <p:grpSpPr>
          <a:xfrm>
            <a:off x="6356766" y="9557661"/>
            <a:ext cx="15990764" cy="2798650"/>
            <a:chOff x="-1" y="-2"/>
            <a:chExt cx="15990762" cy="2798649"/>
          </a:xfrm>
        </p:grpSpPr>
        <p:grpSp>
          <p:nvGrpSpPr>
            <p:cNvPr id="107" name="Shape 107"/>
            <p:cNvGrpSpPr/>
            <p:nvPr/>
          </p:nvGrpSpPr>
          <p:grpSpPr>
            <a:xfrm>
              <a:off x="-1" y="-2"/>
              <a:ext cx="3245619" cy="2798649"/>
              <a:chOff x="0" y="0"/>
              <a:chExt cx="3245618" cy="2798647"/>
            </a:xfrm>
          </p:grpSpPr>
          <p:sp>
            <p:nvSpPr>
              <p:cNvPr id="108" name="Shape 108"/>
              <p:cNvSpPr/>
              <p:nvPr/>
            </p:nvSpPr>
            <p:spPr>
              <a:xfrm>
                <a:off x="0" y="638643"/>
                <a:ext cx="3240004" cy="2160002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3BAFDA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9" name="Shape 109"/>
              <p:cNvSpPr/>
              <p:nvPr/>
            </p:nvSpPr>
            <p:spPr>
              <a:xfrm>
                <a:off x="1080000" y="0"/>
                <a:ext cx="1080002" cy="1080001"/>
              </a:xfrm>
              <a:prstGeom prst="ellipse">
                <a:avLst/>
              </a:prstGeom>
              <a:solidFill>
                <a:srgbClr val="3BAFDA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0" name="Shape 110"/>
              <p:cNvSpPr txBox="1"/>
              <p:nvPr/>
            </p:nvSpPr>
            <p:spPr>
              <a:xfrm>
                <a:off x="5613" y="947853"/>
                <a:ext cx="3240004" cy="1706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Can see homework that’s been set and take part in home learning.</a:t>
                </a:r>
              </a:p>
            </p:txBody>
          </p:sp>
          <p:pic>
            <p:nvPicPr>
              <p:cNvPr descr="Picture 60" id="111" name="Shape 11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67191" y="243615"/>
                <a:ext cx="905618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2" name="Shape 112"/>
            <p:cNvGrpSpPr/>
            <p:nvPr/>
          </p:nvGrpSpPr>
          <p:grpSpPr>
            <a:xfrm>
              <a:off x="4246971" y="-2"/>
              <a:ext cx="3252535" cy="2798649"/>
              <a:chOff x="0" y="0"/>
              <a:chExt cx="3252533" cy="2798647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0" y="638643"/>
                <a:ext cx="3240002" cy="2160002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3BAFDA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1079999" y="0"/>
                <a:ext cx="1080002" cy="1080001"/>
              </a:xfrm>
              <a:prstGeom prst="ellipse">
                <a:avLst/>
              </a:prstGeom>
              <a:solidFill>
                <a:srgbClr val="3BAFDA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55" id="115" name="Shape 11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67191" y="243615"/>
                <a:ext cx="905619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Shape 116"/>
              <p:cNvSpPr txBox="1"/>
              <p:nvPr/>
            </p:nvSpPr>
            <p:spPr>
              <a:xfrm>
                <a:off x="12530" y="1169451"/>
                <a:ext cx="3240002" cy="1325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More positive relationships with teachers.</a:t>
                </a:r>
              </a:p>
            </p:txBody>
          </p:sp>
        </p:grpSp>
        <p:grpSp>
          <p:nvGrpSpPr>
            <p:cNvPr id="117" name="Shape 117"/>
            <p:cNvGrpSpPr/>
            <p:nvPr/>
          </p:nvGrpSpPr>
          <p:grpSpPr>
            <a:xfrm>
              <a:off x="8505021" y="-2"/>
              <a:ext cx="3258668" cy="2798649"/>
              <a:chOff x="4158" y="0"/>
              <a:chExt cx="3258666" cy="2798647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4158" y="638643"/>
                <a:ext cx="3240004" cy="2160002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3BAFDA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1084159" y="0"/>
                <a:ext cx="1080002" cy="1080001"/>
              </a:xfrm>
              <a:prstGeom prst="ellipse">
                <a:avLst/>
              </a:prstGeom>
              <a:solidFill>
                <a:srgbClr val="3BAFDA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51" id="120" name="Shape 12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90012" y="243615"/>
                <a:ext cx="905619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1" name="Shape 121"/>
              <p:cNvSpPr txBox="1"/>
              <p:nvPr/>
            </p:nvSpPr>
            <p:spPr>
              <a:xfrm>
                <a:off x="22819" y="1175153"/>
                <a:ext cx="3240004" cy="1325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Access to multiple students accounts from one profile</a:t>
                </a:r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12746381" y="-2"/>
              <a:ext cx="3244380" cy="2798649"/>
              <a:chOff x="0" y="0"/>
              <a:chExt cx="3244378" cy="2798647"/>
            </a:xfrm>
          </p:grpSpPr>
          <p:sp>
            <p:nvSpPr>
              <p:cNvPr id="123" name="Shape 123"/>
              <p:cNvSpPr/>
              <p:nvPr/>
            </p:nvSpPr>
            <p:spPr>
              <a:xfrm>
                <a:off x="4375" y="638643"/>
                <a:ext cx="3240002" cy="2160002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3BAFDA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1084376" y="0"/>
                <a:ext cx="1080002" cy="1080001"/>
              </a:xfrm>
              <a:prstGeom prst="ellipse">
                <a:avLst/>
              </a:prstGeom>
              <a:solidFill>
                <a:srgbClr val="3BAFDA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47" id="125" name="Shape 1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71567" y="224956"/>
                <a:ext cx="905618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" name="Shape 126"/>
              <p:cNvSpPr txBox="1"/>
              <p:nvPr/>
            </p:nvSpPr>
            <p:spPr>
              <a:xfrm>
                <a:off x="0" y="947853"/>
                <a:ext cx="3240002" cy="1325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Better communication through school announcements.</a:t>
                </a:r>
              </a:p>
            </p:txBody>
          </p:sp>
        </p:grpSp>
      </p:grpSp>
      <p:grpSp>
        <p:nvGrpSpPr>
          <p:cNvPr id="127" name="Shape 127"/>
          <p:cNvGrpSpPr/>
          <p:nvPr/>
        </p:nvGrpSpPr>
        <p:grpSpPr>
          <a:xfrm>
            <a:off x="1573875" y="10196307"/>
            <a:ext cx="3769568" cy="2160004"/>
            <a:chOff x="0" y="0"/>
            <a:chExt cx="3769567" cy="2160002"/>
          </a:xfrm>
        </p:grpSpPr>
        <p:sp>
          <p:nvSpPr>
            <p:cNvPr id="128" name="Shape 128"/>
            <p:cNvSpPr/>
            <p:nvPr/>
          </p:nvSpPr>
          <p:spPr>
            <a:xfrm>
              <a:off x="235405" y="217412"/>
              <a:ext cx="92472" cy="92472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0"/>
              <a:ext cx="3769567" cy="2160002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  <a:effectLst>
              <a:outerShdw blurRad="342900" rotWithShape="0" dir="5400000" dist="185106">
                <a:srgbClr val="000000">
                  <a:alpha val="17647"/>
                </a:srgbClr>
              </a:outerShdw>
            </a:effectLst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0" y="653279"/>
              <a:ext cx="3769567" cy="85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Parents</a:t>
              </a:r>
            </a:p>
          </p:txBody>
        </p:sp>
      </p:grpSp>
      <p:grpSp>
        <p:nvGrpSpPr>
          <p:cNvPr id="131" name="Shape 131"/>
          <p:cNvGrpSpPr/>
          <p:nvPr/>
        </p:nvGrpSpPr>
        <p:grpSpPr>
          <a:xfrm>
            <a:off x="6356766" y="6120369"/>
            <a:ext cx="15990764" cy="2798651"/>
            <a:chOff x="-1" y="-2"/>
            <a:chExt cx="15990762" cy="2798650"/>
          </a:xfrm>
        </p:grpSpPr>
        <p:grpSp>
          <p:nvGrpSpPr>
            <p:cNvPr id="132" name="Shape 132"/>
            <p:cNvGrpSpPr/>
            <p:nvPr/>
          </p:nvGrpSpPr>
          <p:grpSpPr>
            <a:xfrm>
              <a:off x="-1" y="-2"/>
              <a:ext cx="3245619" cy="2798650"/>
              <a:chOff x="0" y="0"/>
              <a:chExt cx="3245618" cy="2798648"/>
            </a:xfrm>
          </p:grpSpPr>
          <p:sp>
            <p:nvSpPr>
              <p:cNvPr id="133" name="Shape 133"/>
              <p:cNvSpPr/>
              <p:nvPr/>
            </p:nvSpPr>
            <p:spPr>
              <a:xfrm>
                <a:off x="0" y="638645"/>
                <a:ext cx="3240004" cy="2160002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DA4453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1080000" y="0"/>
                <a:ext cx="1080002" cy="1080001"/>
              </a:xfrm>
              <a:prstGeom prst="ellipse">
                <a:avLst/>
              </a:prstGeom>
              <a:solidFill>
                <a:srgbClr val="DA4453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5" name="Shape 135"/>
              <p:cNvSpPr txBox="1"/>
              <p:nvPr/>
            </p:nvSpPr>
            <p:spPr>
              <a:xfrm>
                <a:off x="5613" y="1154486"/>
                <a:ext cx="3240004" cy="94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Can see all homework at the click of a button.</a:t>
                </a:r>
              </a:p>
            </p:txBody>
          </p:sp>
          <p:pic>
            <p:nvPicPr>
              <p:cNvPr descr="Picture 82" id="136" name="Shape 13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67191" y="243615"/>
                <a:ext cx="905618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7" name="Shape 137"/>
            <p:cNvGrpSpPr/>
            <p:nvPr/>
          </p:nvGrpSpPr>
          <p:grpSpPr>
            <a:xfrm>
              <a:off x="4246971" y="-2"/>
              <a:ext cx="3252535" cy="2798650"/>
              <a:chOff x="0" y="0"/>
              <a:chExt cx="3252533" cy="2798648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0" y="638645"/>
                <a:ext cx="3240002" cy="2160002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DA4453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079999" y="0"/>
                <a:ext cx="1080002" cy="1080001"/>
              </a:xfrm>
              <a:prstGeom prst="ellipse">
                <a:avLst/>
              </a:prstGeom>
              <a:solidFill>
                <a:srgbClr val="DA4453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77" id="140" name="Shape 14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67191" y="243615"/>
                <a:ext cx="905619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" name="Shape 141"/>
              <p:cNvSpPr txBox="1"/>
              <p:nvPr/>
            </p:nvSpPr>
            <p:spPr>
              <a:xfrm>
                <a:off x="12530" y="1154486"/>
                <a:ext cx="3240002" cy="1325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 personalised experience to help stay organised.</a:t>
                </a:r>
              </a:p>
            </p:txBody>
          </p:sp>
        </p:grpSp>
        <p:grpSp>
          <p:nvGrpSpPr>
            <p:cNvPr id="142" name="Shape 142"/>
            <p:cNvGrpSpPr/>
            <p:nvPr/>
          </p:nvGrpSpPr>
          <p:grpSpPr>
            <a:xfrm>
              <a:off x="8500860" y="-2"/>
              <a:ext cx="3244164" cy="2798650"/>
              <a:chOff x="0" y="0"/>
              <a:chExt cx="3244163" cy="2798648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4158" y="638645"/>
                <a:ext cx="3240004" cy="2160002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DA4453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084159" y="0"/>
                <a:ext cx="1080002" cy="1080001"/>
              </a:xfrm>
              <a:prstGeom prst="ellipse">
                <a:avLst/>
              </a:prstGeom>
              <a:solidFill>
                <a:srgbClr val="DA4453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73" id="145" name="Shape 14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90012" y="243615"/>
                <a:ext cx="905619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Shape 146"/>
              <p:cNvSpPr txBox="1"/>
              <p:nvPr/>
            </p:nvSpPr>
            <p:spPr>
              <a:xfrm>
                <a:off x="0" y="1376084"/>
                <a:ext cx="3240004" cy="94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Automatic due date reminders.</a:t>
                </a:r>
              </a:p>
            </p:txBody>
          </p:sp>
        </p:grpSp>
        <p:grpSp>
          <p:nvGrpSpPr>
            <p:cNvPr id="147" name="Shape 147"/>
            <p:cNvGrpSpPr/>
            <p:nvPr/>
          </p:nvGrpSpPr>
          <p:grpSpPr>
            <a:xfrm>
              <a:off x="12746381" y="-2"/>
              <a:ext cx="3244380" cy="2798650"/>
              <a:chOff x="0" y="0"/>
              <a:chExt cx="3244378" cy="2798648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4375" y="638645"/>
                <a:ext cx="3240002" cy="2160002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DA4453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647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084376" y="0"/>
                <a:ext cx="1080002" cy="1080001"/>
              </a:xfrm>
              <a:prstGeom prst="ellipse">
                <a:avLst/>
              </a:prstGeom>
              <a:solidFill>
                <a:srgbClr val="DA4453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4D4D4D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pic>
            <p:nvPicPr>
              <p:cNvPr descr="Picture 69" id="150" name="Shape 15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71567" y="224956"/>
                <a:ext cx="905618" cy="6120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1" name="Shape 151"/>
              <p:cNvSpPr txBox="1"/>
              <p:nvPr/>
            </p:nvSpPr>
            <p:spPr>
              <a:xfrm>
                <a:off x="0" y="1154486"/>
                <a:ext cx="3240002" cy="1325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Students have more time to listen. (great for SEN students).</a:t>
                </a:r>
              </a:p>
            </p:txBody>
          </p:sp>
        </p:grpSp>
      </p:grpSp>
      <p:grpSp>
        <p:nvGrpSpPr>
          <p:cNvPr id="152" name="Shape 152"/>
          <p:cNvGrpSpPr/>
          <p:nvPr/>
        </p:nvGrpSpPr>
        <p:grpSpPr>
          <a:xfrm>
            <a:off x="1568212" y="6759016"/>
            <a:ext cx="3769569" cy="2160003"/>
            <a:chOff x="0" y="0"/>
            <a:chExt cx="3769567" cy="2160002"/>
          </a:xfrm>
        </p:grpSpPr>
        <p:sp>
          <p:nvSpPr>
            <p:cNvPr id="153" name="Shape 153"/>
            <p:cNvSpPr/>
            <p:nvPr/>
          </p:nvSpPr>
          <p:spPr>
            <a:xfrm>
              <a:off x="241066" y="1526100"/>
              <a:ext cx="92472" cy="92472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241066" y="1951819"/>
              <a:ext cx="92472" cy="92472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0"/>
              <a:ext cx="3769567" cy="2160002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  <a:effectLst>
              <a:outerShdw blurRad="342900" rotWithShape="0" dir="5400000" dist="185106">
                <a:srgbClr val="000000">
                  <a:alpha val="17647"/>
                </a:srgbClr>
              </a:outerShdw>
            </a:effectLst>
          </p:spPr>
          <p:txBody>
            <a:bodyPr anchorCtr="0" anchor="ctr" bIns="50800" lIns="50800" rIns="50800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Helvetica Neue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0" y="653279"/>
              <a:ext cx="3769567" cy="85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4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Students</a:t>
              </a: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-9490" y="588670"/>
            <a:ext cx="15889222" cy="1542417"/>
            <a:chOff x="0" y="0"/>
            <a:chExt cx="15889220" cy="1542416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15889220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0" y="266217"/>
              <a:ext cx="15889220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Benefits for Teachers, Parents &amp; Students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Shape 164"/>
          <p:cNvGrpSpPr/>
          <p:nvPr/>
        </p:nvGrpSpPr>
        <p:grpSpPr>
          <a:xfrm>
            <a:off x="3208" y="588670"/>
            <a:ext cx="7125230" cy="1542417"/>
            <a:chOff x="0" y="0"/>
            <a:chExt cx="7125229" cy="1542416"/>
          </a:xfrm>
        </p:grpSpPr>
        <p:sp>
          <p:nvSpPr>
            <p:cNvPr id="165" name="Shape 165"/>
            <p:cNvSpPr/>
            <p:nvPr/>
          </p:nvSpPr>
          <p:spPr>
            <a:xfrm>
              <a:off x="0" y="0"/>
              <a:ext cx="7125228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0" y="266217"/>
              <a:ext cx="7125228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Our Help Centre</a:t>
              </a:r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4984380" y="2667344"/>
            <a:ext cx="14415240" cy="8544046"/>
            <a:chOff x="0" y="0"/>
            <a:chExt cx="14415238" cy="8544045"/>
          </a:xfrm>
        </p:grpSpPr>
        <p:pic>
          <p:nvPicPr>
            <p:cNvPr descr="tutoring window.png" id="168" name="Shape 1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4415238" cy="8544045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Picture 6" id="169" name="Shape 169"/>
            <p:cNvPicPr preferRelativeResize="0"/>
            <p:nvPr/>
          </p:nvPicPr>
          <p:blipFill rotWithShape="1">
            <a:blip r:embed="rId4">
              <a:alphaModFix/>
            </a:blip>
            <a:srcRect b="9432" l="706" r="705" t="7250"/>
            <a:stretch/>
          </p:blipFill>
          <p:spPr>
            <a:xfrm>
              <a:off x="92375" y="452227"/>
              <a:ext cx="14230346" cy="7972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Shape 170"/>
          <p:cNvSpPr txBox="1"/>
          <p:nvPr/>
        </p:nvSpPr>
        <p:spPr>
          <a:xfrm>
            <a:off x="3797053" y="11696847"/>
            <a:ext cx="16789891" cy="8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108725" rIns="108725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4D4D4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You can access our Help Centre at anytime through the left hand menu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4294967295" type="title"/>
          </p:nvPr>
        </p:nvSpPr>
        <p:spPr>
          <a:xfrm>
            <a:off x="1676400" y="730250"/>
            <a:ext cx="21031199" cy="265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t/>
            </a:r>
            <a:endParaRPr b="0" i="0" sz="8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>
            <p:ph idx="4294967295" type="body"/>
          </p:nvPr>
        </p:nvSpPr>
        <p:spPr>
          <a:xfrm>
            <a:off x="1676400" y="3651250"/>
            <a:ext cx="21031199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5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14667"/>
          <a:stretch/>
        </p:blipFill>
        <p:spPr>
          <a:xfrm>
            <a:off x="-37107" y="-338260"/>
            <a:ext cx="24458413" cy="1391394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-22621" y="9243978"/>
            <a:ext cx="24429242" cy="4334459"/>
          </a:xfrm>
          <a:prstGeom prst="rect">
            <a:avLst/>
          </a:prstGeom>
          <a:solidFill>
            <a:srgbClr val="262626">
              <a:alpha val="77647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1873196" y="9310750"/>
            <a:ext cx="9648234" cy="402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87450" lIns="487450" rIns="487450" tIns="487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support for teachers, students and their parents from our highly skilled team of experts.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4806473" y="10135606"/>
            <a:ext cx="10415669" cy="698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help.showmyhomework.co.uk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14806473" y="11702393"/>
            <a:ext cx="7109584" cy="698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020 7197 9550</a:t>
            </a:r>
          </a:p>
        </p:txBody>
      </p:sp>
      <p:grpSp>
        <p:nvGrpSpPr>
          <p:cNvPr id="182" name="Shape 182"/>
          <p:cNvGrpSpPr/>
          <p:nvPr/>
        </p:nvGrpSpPr>
        <p:grpSpPr>
          <a:xfrm>
            <a:off x="3208" y="588670"/>
            <a:ext cx="4686235" cy="1542417"/>
            <a:chOff x="0" y="0"/>
            <a:chExt cx="4686232" cy="1542416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4686232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0" y="266217"/>
              <a:ext cx="4686232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</a:t>
              </a:r>
            </a:p>
          </p:txBody>
        </p:sp>
      </p:grpSp>
      <p:grpSp>
        <p:nvGrpSpPr>
          <p:cNvPr id="185" name="Shape 185"/>
          <p:cNvGrpSpPr/>
          <p:nvPr/>
        </p:nvGrpSpPr>
        <p:grpSpPr>
          <a:xfrm>
            <a:off x="12928006" y="11539467"/>
            <a:ext cx="1152001" cy="1152001"/>
            <a:chOff x="0" y="0"/>
            <a:chExt cx="1152000" cy="1152000"/>
          </a:xfrm>
        </p:grpSpPr>
        <p:sp>
          <p:nvSpPr>
            <p:cNvPr id="186" name="Shape 186"/>
            <p:cNvSpPr/>
            <p:nvPr/>
          </p:nvSpPr>
          <p:spPr>
            <a:xfrm flipH="1">
              <a:off x="0" y="0"/>
              <a:ext cx="1152000" cy="115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phone_1@2x.png" id="187" name="Shape 1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9288" y="232154"/>
              <a:ext cx="790793" cy="8502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Shape 188"/>
          <p:cNvGrpSpPr/>
          <p:nvPr/>
        </p:nvGrpSpPr>
        <p:grpSpPr>
          <a:xfrm>
            <a:off x="12928006" y="9959332"/>
            <a:ext cx="1152001" cy="1152001"/>
            <a:chOff x="0" y="0"/>
            <a:chExt cx="1152000" cy="1152000"/>
          </a:xfrm>
        </p:grpSpPr>
        <p:sp>
          <p:nvSpPr>
            <p:cNvPr id="189" name="Shape 189"/>
            <p:cNvSpPr/>
            <p:nvPr/>
          </p:nvSpPr>
          <p:spPr>
            <a:xfrm flipH="1">
              <a:off x="0" y="0"/>
              <a:ext cx="1152000" cy="115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internet@2x.png" id="190" name="Shape 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803" y="191104"/>
              <a:ext cx="947590" cy="9475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Shape 195"/>
          <p:cNvGrpSpPr/>
          <p:nvPr/>
        </p:nvGrpSpPr>
        <p:grpSpPr>
          <a:xfrm>
            <a:off x="3208" y="588670"/>
            <a:ext cx="13035028" cy="1542417"/>
            <a:chOff x="0" y="0"/>
            <a:chExt cx="13035026" cy="1542416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13035026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0" y="266217"/>
              <a:ext cx="13035026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Logging in to Show My Homework</a:t>
              </a:r>
            </a:p>
          </p:txBody>
        </p:sp>
      </p:grpSp>
      <p:grpSp>
        <p:nvGrpSpPr>
          <p:cNvPr id="198" name="Shape 198"/>
          <p:cNvGrpSpPr/>
          <p:nvPr/>
        </p:nvGrpSpPr>
        <p:grpSpPr>
          <a:xfrm>
            <a:off x="3281937" y="2412874"/>
            <a:ext cx="17820126" cy="10430733"/>
            <a:chOff x="0" y="0"/>
            <a:chExt cx="17820124" cy="10430731"/>
          </a:xfrm>
        </p:grpSpPr>
        <p:pic>
          <p:nvPicPr>
            <p:cNvPr descr="tutoring window.png" id="199" name="Shape 19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7820124" cy="10430731"/>
            </a:xfrm>
            <a:prstGeom prst="rect">
              <a:avLst/>
            </a:prstGeom>
            <a:noFill/>
            <a:ln>
              <a:noFill/>
            </a:ln>
            <a:effectLst>
              <a:outerShdw blurRad="266700" rotWithShape="0" dir="5400000" dist="226355">
                <a:srgbClr val="4D4D4D">
                  <a:alpha val="41960"/>
                </a:srgbClr>
              </a:outerShdw>
            </a:effectLst>
          </p:spPr>
        </p:pic>
        <p:pic>
          <p:nvPicPr>
            <p:cNvPr descr="pasted-image.png" id="200" name="Shape 200"/>
            <p:cNvPicPr preferRelativeResize="0"/>
            <p:nvPr/>
          </p:nvPicPr>
          <p:blipFill rotWithShape="1">
            <a:blip r:embed="rId4">
              <a:alphaModFix/>
            </a:blip>
            <a:srcRect b="0" l="0" r="0" t="1044"/>
            <a:stretch/>
          </p:blipFill>
          <p:spPr>
            <a:xfrm>
              <a:off x="97452" y="552768"/>
              <a:ext cx="17625316" cy="97733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Shape 205"/>
          <p:cNvGrpSpPr/>
          <p:nvPr/>
        </p:nvGrpSpPr>
        <p:grpSpPr>
          <a:xfrm>
            <a:off x="3208" y="588670"/>
            <a:ext cx="13035028" cy="1542417"/>
            <a:chOff x="0" y="0"/>
            <a:chExt cx="13035026" cy="1542416"/>
          </a:xfrm>
        </p:grpSpPr>
        <p:sp>
          <p:nvSpPr>
            <p:cNvPr id="206" name="Shape 206"/>
            <p:cNvSpPr/>
            <p:nvPr/>
          </p:nvSpPr>
          <p:spPr>
            <a:xfrm>
              <a:off x="0" y="0"/>
              <a:ext cx="13035026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x="0" y="266217"/>
              <a:ext cx="13035026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Logging in to Show My Homework</a:t>
              </a:r>
            </a:p>
          </p:txBody>
        </p:sp>
      </p:grpSp>
      <p:grpSp>
        <p:nvGrpSpPr>
          <p:cNvPr id="208" name="Shape 208"/>
          <p:cNvGrpSpPr/>
          <p:nvPr/>
        </p:nvGrpSpPr>
        <p:grpSpPr>
          <a:xfrm>
            <a:off x="4817001" y="4209925"/>
            <a:ext cx="14749999" cy="8633682"/>
            <a:chOff x="0" y="0"/>
            <a:chExt cx="14749998" cy="8633680"/>
          </a:xfrm>
        </p:grpSpPr>
        <p:pic>
          <p:nvPicPr>
            <p:cNvPr descr="tutoring window.png" id="209" name="Shape 2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4749998" cy="8633680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pasted-image.png" id="210" name="Shape 2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279" y="527879"/>
              <a:ext cx="14513441" cy="79527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Shape 211"/>
          <p:cNvSpPr txBox="1"/>
          <p:nvPr/>
        </p:nvSpPr>
        <p:spPr>
          <a:xfrm>
            <a:off x="3797053" y="2364550"/>
            <a:ext cx="16789891" cy="158651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108725" rIns="108725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Open Sans"/>
              <a:buNone/>
            </a:pP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Username/Email:</a:t>
            </a:r>
            <a:r>
              <a:rPr b="0" i="0" lang="en-US" sz="3600" u="none" cap="none" strike="noStrike">
                <a:solidFill>
                  <a:srgbClr val="4D4D4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b="0" i="0" lang="en-US" sz="3600" u="none" cap="none" strike="noStrike">
                <a:solidFill>
                  <a:srgbClr val="4D4D4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Your School Email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"/>
              <a:buNone/>
            </a:pPr>
            <a:r>
              <a:rPr b="1" i="0" lang="en-US" sz="3600" u="none" cap="none" strike="noStrike">
                <a:solidFill>
                  <a:srgbClr val="0C79C8"/>
                </a:solidFill>
                <a:latin typeface="Open Sans"/>
                <a:ea typeface="Open Sans"/>
                <a:cs typeface="Open Sans"/>
                <a:sym typeface="Open Sans"/>
              </a:rPr>
              <a:t>Temporary Password:</a:t>
            </a:r>
            <a:r>
              <a:rPr b="0" i="0" lang="en-US" sz="3600" u="none" cap="none" strike="noStrik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b="0" i="0" lang="en-US" sz="3600" u="none" cap="none" strike="noStrike">
                <a:solidFill>
                  <a:srgbClr val="0C79C8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Password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3797053" y="3006631"/>
            <a:ext cx="16789891" cy="839751"/>
          </a:xfrm>
          <a:prstGeom prst="rect">
            <a:avLst/>
          </a:prstGeom>
          <a:noFill/>
          <a:ln>
            <a:noFill/>
          </a:ln>
        </p:spPr>
        <p:txBody>
          <a:bodyPr anchorCtr="0" anchor="t" bIns="108725" lIns="108725" rIns="108725" tIns="10872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Open Sans"/>
              <a:buNone/>
            </a:pP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Access your SMHW account using your </a:t>
            </a:r>
            <a:r>
              <a:rPr b="1" i="0" lang="en-US" sz="3600" u="none" cap="none" strike="noStrike">
                <a:solidFill>
                  <a:srgbClr val="3BAFDA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  <a:r>
              <a:rPr b="1" i="0" lang="en-US" sz="3600" u="none" cap="none" strike="noStrike">
                <a:solidFill>
                  <a:srgbClr val="4D4D4D"/>
                </a:solidFill>
                <a:latin typeface="Open Sans"/>
                <a:ea typeface="Open Sans"/>
                <a:cs typeface="Open Sans"/>
                <a:sym typeface="Open Sans"/>
              </a:rPr>
              <a:t> login</a:t>
            </a:r>
          </a:p>
        </p:txBody>
      </p:sp>
      <p:grpSp>
        <p:nvGrpSpPr>
          <p:cNvPr id="217" name="Shape 217"/>
          <p:cNvGrpSpPr/>
          <p:nvPr/>
        </p:nvGrpSpPr>
        <p:grpSpPr>
          <a:xfrm>
            <a:off x="12336857" y="4434055"/>
            <a:ext cx="6635726" cy="7429735"/>
            <a:chOff x="0" y="0"/>
            <a:chExt cx="6635725" cy="7429733"/>
          </a:xfrm>
        </p:grpSpPr>
        <p:pic>
          <p:nvPicPr>
            <p:cNvPr descr="Group" id="218" name="Shape 218"/>
            <p:cNvPicPr preferRelativeResize="0"/>
            <p:nvPr/>
          </p:nvPicPr>
          <p:blipFill rotWithShape="1">
            <a:blip r:embed="rId3">
              <a:alphaModFix/>
            </a:blip>
            <a:srcRect b="0" l="0" r="48340" t="0"/>
            <a:stretch/>
          </p:blipFill>
          <p:spPr>
            <a:xfrm>
              <a:off x="0" y="0"/>
              <a:ext cx="6557167" cy="7429733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tutoring window.png" id="219" name="Shape 219"/>
            <p:cNvPicPr preferRelativeResize="0"/>
            <p:nvPr/>
          </p:nvPicPr>
          <p:blipFill rotWithShape="1">
            <a:blip r:embed="rId3">
              <a:alphaModFix/>
            </a:blip>
            <a:srcRect b="0" l="99325" r="0" t="0"/>
            <a:stretch/>
          </p:blipFill>
          <p:spPr>
            <a:xfrm>
              <a:off x="6550051" y="0"/>
              <a:ext cx="85674" cy="742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ng" id="220" name="Shape 220"/>
            <p:cNvPicPr preferRelativeResize="0"/>
            <p:nvPr/>
          </p:nvPicPr>
          <p:blipFill rotWithShape="1">
            <a:blip r:embed="rId4">
              <a:alphaModFix/>
            </a:blip>
            <a:srcRect b="22812" l="4365" r="4364" t="0"/>
            <a:stretch/>
          </p:blipFill>
          <p:spPr>
            <a:xfrm>
              <a:off x="88103" y="784429"/>
              <a:ext cx="6406552" cy="55053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Shape 221"/>
          <p:cNvGrpSpPr/>
          <p:nvPr/>
        </p:nvGrpSpPr>
        <p:grpSpPr>
          <a:xfrm>
            <a:off x="5750083" y="4434055"/>
            <a:ext cx="5890659" cy="7429735"/>
            <a:chOff x="0" y="0"/>
            <a:chExt cx="5890659" cy="7429733"/>
          </a:xfrm>
        </p:grpSpPr>
        <p:pic>
          <p:nvPicPr>
            <p:cNvPr descr="tutoring window.png" id="222" name="Shape 222"/>
            <p:cNvPicPr preferRelativeResize="0"/>
            <p:nvPr/>
          </p:nvPicPr>
          <p:blipFill rotWithShape="1">
            <a:blip r:embed="rId3">
              <a:alphaModFix/>
            </a:blip>
            <a:srcRect b="0" l="0" r="54128" t="0"/>
            <a:stretch/>
          </p:blipFill>
          <p:spPr>
            <a:xfrm>
              <a:off x="0" y="0"/>
              <a:ext cx="5822484" cy="7429733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8039"/>
                </a:srgbClr>
              </a:outerShdw>
            </a:effectLst>
          </p:spPr>
        </p:pic>
        <p:pic>
          <p:nvPicPr>
            <p:cNvPr descr="tutoring window.png" id="223" name="Shape 223"/>
            <p:cNvPicPr preferRelativeResize="0"/>
            <p:nvPr/>
          </p:nvPicPr>
          <p:blipFill rotWithShape="1">
            <a:blip r:embed="rId3">
              <a:alphaModFix/>
            </a:blip>
            <a:srcRect b="0" l="99325" r="0" t="0"/>
            <a:stretch/>
          </p:blipFill>
          <p:spPr>
            <a:xfrm>
              <a:off x="5804985" y="0"/>
              <a:ext cx="85674" cy="7429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sted-image.png" id="224" name="Shape 224"/>
            <p:cNvPicPr preferRelativeResize="0"/>
            <p:nvPr/>
          </p:nvPicPr>
          <p:blipFill rotWithShape="1">
            <a:blip r:embed="rId5">
              <a:alphaModFix/>
            </a:blip>
            <a:srcRect b="0" l="0" r="0" t="1828"/>
            <a:stretch/>
          </p:blipFill>
          <p:spPr>
            <a:xfrm>
              <a:off x="149026" y="1027361"/>
              <a:ext cx="5524500" cy="57476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Shape 225"/>
          <p:cNvGrpSpPr/>
          <p:nvPr/>
        </p:nvGrpSpPr>
        <p:grpSpPr>
          <a:xfrm>
            <a:off x="3208" y="588670"/>
            <a:ext cx="13035028" cy="1542417"/>
            <a:chOff x="0" y="0"/>
            <a:chExt cx="13035026" cy="1542416"/>
          </a:xfrm>
        </p:grpSpPr>
        <p:sp>
          <p:nvSpPr>
            <p:cNvPr id="226" name="Shape 226"/>
            <p:cNvSpPr/>
            <p:nvPr/>
          </p:nvSpPr>
          <p:spPr>
            <a:xfrm>
              <a:off x="0" y="0"/>
              <a:ext cx="13035026" cy="1542416"/>
            </a:xfrm>
            <a:prstGeom prst="rect">
              <a:avLst/>
            </a:prstGeom>
            <a:solidFill>
              <a:srgbClr val="0C79C8">
                <a:alpha val="69803"/>
              </a:srgbClr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0" y="266217"/>
              <a:ext cx="13035026" cy="1009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5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Logging in to Show My Homework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4D4D4D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