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3716000" cx="24371300"/>
  <p:notesSz cx="6858000" cy="9144000"/>
  <p:embeddedFontLst>
    <p:embeddedFont>
      <p:font typeface="Lato"/>
      <p:regular r:id="rId15"/>
      <p:bold r:id="rId16"/>
      <p:italic r:id="rId17"/>
      <p:boldItalic r:id="rId18"/>
    </p:embeddedFont>
    <p:embeddedFont>
      <p:font typeface="Lato Light"/>
      <p:regular r:id="rId19"/>
      <p:bold r:id="rId20"/>
      <p:italic r:id="rId21"/>
      <p:boldItalic r:id="rId22"/>
    </p:embeddedFont>
    <p:embeddedFont>
      <p:font typeface="Open Sans SemiBold"/>
      <p:regular r:id="rId23"/>
      <p:bold r:id="rId24"/>
      <p:italic r:id="rId25"/>
      <p:boldItalic r:id="rId26"/>
    </p:embeddedFont>
    <p:embeddedFont>
      <p:font typeface="Helvetica Neue"/>
      <p:regular r:id="rId27"/>
      <p:bold r:id="rId28"/>
      <p:italic r:id="rId29"/>
      <p:boldItalic r:id="rId30"/>
    </p:embeddedFont>
    <p:embeddedFont>
      <p:font typeface="Helvetica Neue Light"/>
      <p:regular r:id="rId31"/>
      <p:bold r:id="rId32"/>
      <p:italic r:id="rId33"/>
      <p:boldItalic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377962C-5B64-494C-9BFD-AF0E7036F0F9}">
  <a:tblStyle styleId="{5377962C-5B64-494C-9BFD-AF0E7036F0F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2H>
      <a:tcTxStyle b="off" i="off"/>
      <a:tcStyle>
        <a:fill>
          <a:solidFill>
            <a:srgbClr val="FFFFFF"/>
          </a:solidFill>
        </a:fill>
      </a:tcStyle>
    </a:band2H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Light-bold.fntdata"/><Relationship Id="rId22" Type="http://schemas.openxmlformats.org/officeDocument/2006/relationships/font" Target="fonts/LatoLight-boldItalic.fntdata"/><Relationship Id="rId21" Type="http://schemas.openxmlformats.org/officeDocument/2006/relationships/font" Target="fonts/LatoLight-italic.fntdata"/><Relationship Id="rId24" Type="http://schemas.openxmlformats.org/officeDocument/2006/relationships/font" Target="fonts/OpenSansSemiBold-bold.fntdata"/><Relationship Id="rId23" Type="http://schemas.openxmlformats.org/officeDocument/2006/relationships/font" Target="fonts/OpenSansSemiBol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SemiBold-boldItalic.fntdata"/><Relationship Id="rId25" Type="http://schemas.openxmlformats.org/officeDocument/2006/relationships/font" Target="fonts/OpenSansSemiBold-italic.fntdata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HelveticaNe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Light-regular.fntdata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33" Type="http://schemas.openxmlformats.org/officeDocument/2006/relationships/font" Target="fonts/HelveticaNeueLight-italic.fntdata"/><Relationship Id="rId10" Type="http://schemas.openxmlformats.org/officeDocument/2006/relationships/slide" Target="slides/slide5.xml"/><Relationship Id="rId32" Type="http://schemas.openxmlformats.org/officeDocument/2006/relationships/font" Target="fonts/HelveticaNeueLight-bold.fntdata"/><Relationship Id="rId13" Type="http://schemas.openxmlformats.org/officeDocument/2006/relationships/slide" Target="slides/slide8.xml"/><Relationship Id="rId35" Type="http://schemas.openxmlformats.org/officeDocument/2006/relationships/font" Target="fonts/OpenSans-regular.fntdata"/><Relationship Id="rId12" Type="http://schemas.openxmlformats.org/officeDocument/2006/relationships/slide" Target="slides/slide7.xml"/><Relationship Id="rId34" Type="http://schemas.openxmlformats.org/officeDocument/2006/relationships/font" Target="fonts/HelveticaNeueLight-boldItalic.fntdata"/><Relationship Id="rId15" Type="http://schemas.openxmlformats.org/officeDocument/2006/relationships/font" Target="fonts/Lato-regular.fntdata"/><Relationship Id="rId37" Type="http://schemas.openxmlformats.org/officeDocument/2006/relationships/font" Target="fonts/OpenSans-italic.fntdata"/><Relationship Id="rId14" Type="http://schemas.openxmlformats.org/officeDocument/2006/relationships/slide" Target="slides/slide9.xml"/><Relationship Id="rId36" Type="http://schemas.openxmlformats.org/officeDocument/2006/relationships/font" Target="fonts/OpenSans-bold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38" Type="http://schemas.openxmlformats.org/officeDocument/2006/relationships/font" Target="fonts/OpenSans-boldItalic.fntdata"/><Relationship Id="rId19" Type="http://schemas.openxmlformats.org/officeDocument/2006/relationships/font" Target="fonts/LatoLight-regular.fntdata"/><Relationship Id="rId18" Type="http://schemas.openxmlformats.org/officeDocument/2006/relationships/font" Target="fonts/La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14300" lvl="0" marL="0" marR="0" rtl="0" algn="l">
              <a:spcBef>
                <a:spcPts val="0"/>
              </a:spcBef>
              <a:buSzPct val="100000"/>
              <a:buFont typeface="Helvetica Neue"/>
              <a:buChar char="●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114300" lvl="1" marL="228600" marR="0" rtl="0" algn="l">
              <a:spcBef>
                <a:spcPts val="0"/>
              </a:spcBef>
              <a:buSzPct val="100000"/>
              <a:buFont typeface="Helvetica Neue"/>
              <a:buChar char="○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457200" marR="0" rtl="0" algn="l">
              <a:spcBef>
                <a:spcPts val="0"/>
              </a:spcBef>
              <a:buSzPct val="100000"/>
              <a:buFont typeface="Helvetica Neue"/>
              <a:buChar char="■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71500" lvl="3" marL="685800" marR="0" rtl="0" algn="l">
              <a:spcBef>
                <a:spcPts val="0"/>
              </a:spcBef>
              <a:buSzPct val="100000"/>
              <a:buFont typeface="Helvetica Neue"/>
              <a:buChar char="●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800100" lvl="4" marL="914400" marR="0" rtl="0" algn="l">
              <a:spcBef>
                <a:spcPts val="0"/>
              </a:spcBef>
              <a:buSzPct val="100000"/>
              <a:buFont typeface="Helvetica Neue"/>
              <a:buChar char="○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1028700" lvl="5" marL="1143000" marR="0" rtl="0" algn="l">
              <a:spcBef>
                <a:spcPts val="0"/>
              </a:spcBef>
              <a:buSzPct val="100000"/>
              <a:buFont typeface="Helvetica Neue"/>
              <a:buChar char="■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1257300" lvl="6" marL="1371600" marR="0" rtl="0" algn="l">
              <a:spcBef>
                <a:spcPts val="0"/>
              </a:spcBef>
              <a:buSzPct val="100000"/>
              <a:buFont typeface="Helvetica Neue"/>
              <a:buChar char="●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1485900" lvl="7" marL="1600200" marR="0" rtl="0" algn="l">
              <a:spcBef>
                <a:spcPts val="0"/>
              </a:spcBef>
              <a:buSzPct val="100000"/>
              <a:buFont typeface="Helvetica Neue"/>
              <a:buChar char="○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1714500" lvl="8" marL="1828800" marR="0" rtl="0" algn="l">
              <a:spcBef>
                <a:spcPts val="0"/>
              </a:spcBef>
              <a:buSzPct val="100000"/>
              <a:buFont typeface="Helvetica Neue"/>
              <a:buChar char="■"/>
              <a:defRPr b="0" i="0" sz="18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Shape 1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Shape 2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Helvetica Neue"/>
              <a:buNone/>
            </a:pPr>
            <a:r>
              <a:t/>
            </a:r>
            <a:endParaRPr b="0" i="0" sz="1800" u="none" cap="none" strike="noStrik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x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25685" y="-12593"/>
            <a:ext cx="24422673" cy="13708857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anchorCtr="0" anchor="ctr" bIns="50750" lIns="50750" rIns="50750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satchel strip.png" id="15" name="Shape 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525" y="13583368"/>
            <a:ext cx="24402351" cy="1422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tchel together_2@3x.png" id="16" name="Shape 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3925" y="10806264"/>
            <a:ext cx="4883452" cy="156129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/>
          <p:nvPr/>
        </p:nvSpPr>
        <p:spPr>
          <a:xfrm>
            <a:off x="-25685" y="3572"/>
            <a:ext cx="24422673" cy="9475117"/>
          </a:xfrm>
          <a:prstGeom prst="rect">
            <a:avLst/>
          </a:prstGeom>
          <a:solidFill>
            <a:srgbClr val="33495F"/>
          </a:solidFill>
          <a:ln>
            <a:noFill/>
          </a:ln>
        </p:spPr>
        <p:txBody>
          <a:bodyPr anchorCtr="0" anchor="ctr" bIns="50750" lIns="50750" rIns="50750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17192540" y="12577189"/>
            <a:ext cx="273558" cy="264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rIns="45675" tIns="45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1675963" y="730250"/>
            <a:ext cx="21025800" cy="265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22085570" y="12759249"/>
            <a:ext cx="616043" cy="6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rIns="121825" tIns="1218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27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22125531" y="12778299"/>
            <a:ext cx="576083" cy="59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rIns="121825" tIns="1218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1679138" y="914400"/>
            <a:ext cx="7862699" cy="320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6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10363675" y="1974850"/>
            <a:ext cx="12341700" cy="974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355600" lvl="0" marL="863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6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279400" lvl="1" marL="1778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6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203200" lvl="2" marL="2692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6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76201" lvl="3" marL="3606798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6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76201" lvl="4" marL="4521199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6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384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299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213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128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1679135" y="4114800"/>
            <a:ext cx="7862701" cy="76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54000" lvl="0" marL="812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77800" lvl="1" marL="172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63500" lvl="2" marL="2641599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556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470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384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299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213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128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22085570" y="12759249"/>
            <a:ext cx="616043" cy="6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rIns="121825" tIns="1218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27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Picture with Ca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1679138" y="914400"/>
            <a:ext cx="7862699" cy="320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6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/>
          <p:nvPr>
            <p:ph idx="2" type="pic"/>
          </p:nvPr>
        </p:nvSpPr>
        <p:spPr>
          <a:xfrm>
            <a:off x="10363675" y="1974850"/>
            <a:ext cx="12341700" cy="9747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54000" lvl="0" marL="812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77800" lvl="1" marL="172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63500" lvl="2" marL="2641599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556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470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384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299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213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128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1679138" y="4114800"/>
            <a:ext cx="7862699" cy="76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914400" lvl="1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828800" lvl="2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2743200" lvl="3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3657600" lvl="4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384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299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213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128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22085570" y="12759249"/>
            <a:ext cx="616043" cy="6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rIns="121825" tIns="1218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27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675963" y="730250"/>
            <a:ext cx="21025800" cy="265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7837583" y="-2510449"/>
            <a:ext cx="8702399" cy="210258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54000" lvl="0" marL="812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77800" lvl="1" marL="172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63500" lvl="2" marL="2641599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556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470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384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299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213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128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22085570" y="12759249"/>
            <a:ext cx="616043" cy="6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rIns="121825" tIns="1218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27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Vertical Title and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 rot="5400000">
            <a:off x="14261483" y="3914148"/>
            <a:ext cx="11624100" cy="5256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3596131" y="-1190049"/>
            <a:ext cx="11624100" cy="15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54000" lvl="0" marL="812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77800" lvl="1" marL="172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63500" lvl="2" marL="2641599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556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470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384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299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213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128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22085570" y="12759249"/>
            <a:ext cx="616043" cy="6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rIns="121825" tIns="1218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27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1_Iphone_06_layout">
    <p:bg>
      <p:bgPr>
        <a:solidFill>
          <a:srgbClr val="F5F7FA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2" type="sldNum"/>
          </p:nvPr>
        </p:nvSpPr>
        <p:spPr>
          <a:xfrm>
            <a:off x="11779460" y="12344400"/>
            <a:ext cx="5686637" cy="736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rIns="121825" tIns="1218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27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Content Slide">
    <p:bg>
      <p:bgPr>
        <a:solidFill>
          <a:srgbClr val="F5F7FA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-299987" y="-109131"/>
            <a:ext cx="24889203" cy="14004601"/>
          </a:xfrm>
          <a:prstGeom prst="rect">
            <a:avLst/>
          </a:prstGeom>
          <a:solidFill>
            <a:srgbClr val="E4E9F1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A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5F7F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ape 101" id="80" name="Shape 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98595" y="12026382"/>
            <a:ext cx="1551599" cy="97079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>
            <p:ph idx="12" type="sldNum"/>
          </p:nvPr>
        </p:nvSpPr>
        <p:spPr>
          <a:xfrm>
            <a:off x="11779460" y="12344400"/>
            <a:ext cx="5686637" cy="736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rIns="121825" tIns="1218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27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Iphone_06_layout">
    <p:bg>
      <p:bgPr>
        <a:solidFill>
          <a:srgbClr val="F5F7FA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pic"/>
          </p:nvPr>
        </p:nvSpPr>
        <p:spPr>
          <a:xfrm>
            <a:off x="10326306" y="4344560"/>
            <a:ext cx="3799498" cy="6728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54000" lvl="0" marL="812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77800" lvl="1" marL="172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63500" lvl="2" marL="2641599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556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470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384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299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213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128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/>
          <p:nvPr/>
        </p:nvSpPr>
        <p:spPr>
          <a:xfrm>
            <a:off x="23019770" y="473368"/>
            <a:ext cx="959100" cy="959100"/>
          </a:xfrm>
          <a:prstGeom prst="ellipse">
            <a:avLst/>
          </a:prstGeom>
          <a:solidFill>
            <a:srgbClr val="0E79C9"/>
          </a:solidFill>
          <a:ln cap="flat" cmpd="sng" w="9525">
            <a:solidFill>
              <a:srgbClr val="0E79C9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A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5F7F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23209812" y="607066"/>
            <a:ext cx="607997" cy="614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rIns="91375" tIns="91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A"/>
              </a:buClr>
              <a:buSzPct val="25000"/>
              <a:buFont typeface="Lato"/>
              <a:buNone/>
            </a:pPr>
            <a:fld id="{00000000-1234-1234-1234-123412341234}" type="slidenum">
              <a:rPr b="1" i="0" lang="en-US" sz="2800" u="none" cap="none" strike="noStrike">
                <a:solidFill>
                  <a:srgbClr val="F5F7FA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  <p:sp>
        <p:nvSpPr>
          <p:cNvPr id="86" name="Shape 86"/>
          <p:cNvSpPr txBox="1"/>
          <p:nvPr/>
        </p:nvSpPr>
        <p:spPr>
          <a:xfrm>
            <a:off x="7791467" y="12512739"/>
            <a:ext cx="8807398" cy="843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rIns="91375" tIns="91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9C9"/>
              </a:buClr>
              <a:buSzPct val="25000"/>
              <a:buFont typeface="Lato"/>
              <a:buNone/>
            </a:pPr>
            <a:r>
              <a:rPr b="0" i="0" lang="en-US" sz="2400" u="none" cap="none" strike="noStrike">
                <a:solidFill>
                  <a:srgbClr val="0E79C9"/>
                </a:solidFill>
                <a:latin typeface="Lato"/>
                <a:ea typeface="Lato"/>
                <a:cs typeface="Lato"/>
                <a:sym typeface="Lato"/>
              </a:rPr>
              <a:t>www.showmyhomework.co.uk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9C9"/>
              </a:buClr>
              <a:buSzPct val="25000"/>
              <a:buFont typeface="Calibri"/>
              <a:buNone/>
            </a:pPr>
            <a:r>
              <a:rPr b="0" i="0" lang="en-US" sz="2000" u="none" cap="none" strike="noStrike">
                <a:solidFill>
                  <a:srgbClr val="0E79C9"/>
                </a:solidFill>
                <a:latin typeface="Calibri"/>
                <a:ea typeface="Calibri"/>
                <a:cs typeface="Calibri"/>
                <a:sym typeface="Calibri"/>
              </a:rPr>
              <a:t>The world's No. 1 online homework solution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Master Slide 1">
    <p:bg>
      <p:bgPr>
        <a:solidFill>
          <a:srgbClr val="F5F7FA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23019770" y="473368"/>
            <a:ext cx="959100" cy="959100"/>
          </a:xfrm>
          <a:prstGeom prst="ellipse">
            <a:avLst/>
          </a:prstGeom>
          <a:solidFill>
            <a:srgbClr val="0E79C9"/>
          </a:solidFill>
          <a:ln cap="flat" cmpd="sng" w="9525">
            <a:solidFill>
              <a:srgbClr val="0E79C9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A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5F7F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23209812" y="607066"/>
            <a:ext cx="607997" cy="614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rIns="91375" tIns="91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A"/>
              </a:buClr>
              <a:buSzPct val="25000"/>
              <a:buFont typeface="Lato"/>
              <a:buNone/>
            </a:pPr>
            <a:fld id="{00000000-1234-1234-1234-123412341234}" type="slidenum">
              <a:rPr b="1" i="0" lang="en-US" sz="2800" u="none" cap="none" strike="noStrike">
                <a:solidFill>
                  <a:srgbClr val="F5F7FA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  <p:sp>
        <p:nvSpPr>
          <p:cNvPr id="90" name="Shape 90"/>
          <p:cNvSpPr txBox="1"/>
          <p:nvPr/>
        </p:nvSpPr>
        <p:spPr>
          <a:xfrm>
            <a:off x="7791467" y="12512739"/>
            <a:ext cx="8807398" cy="843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rIns="91375" tIns="91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9C9"/>
              </a:buClr>
              <a:buSzPct val="25000"/>
              <a:buFont typeface="Lato"/>
              <a:buNone/>
            </a:pPr>
            <a:r>
              <a:rPr b="0" i="0" lang="en-US" sz="2400" u="none" cap="none" strike="noStrike">
                <a:solidFill>
                  <a:srgbClr val="0E79C9"/>
                </a:solidFill>
                <a:latin typeface="Lato"/>
                <a:ea typeface="Lato"/>
                <a:cs typeface="Lato"/>
                <a:sym typeface="Lato"/>
              </a:rPr>
              <a:t>www.showmyhomework.co.uk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9C9"/>
              </a:buClr>
              <a:buSzPct val="25000"/>
              <a:buFont typeface="Calibri"/>
              <a:buNone/>
            </a:pPr>
            <a:r>
              <a:rPr b="0" i="0" lang="en-US" sz="2000" u="none" cap="none" strike="noStrike">
                <a:solidFill>
                  <a:srgbClr val="0E79C9"/>
                </a:solidFill>
                <a:latin typeface="Calibri"/>
                <a:ea typeface="Calibri"/>
                <a:cs typeface="Calibri"/>
                <a:sym typeface="Calibri"/>
              </a:rPr>
              <a:t>The world's No. 1 online homework solution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End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-25685" y="3570"/>
            <a:ext cx="24422673" cy="13708857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anchorCtr="0" anchor="ctr" bIns="50750" lIns="50750" rIns="50750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descr="satchel strip.png" id="21" name="Shape 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5685" y="13570145"/>
            <a:ext cx="24422673" cy="14228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/>
          <p:nvPr>
            <p:ph idx="12" type="sldNum"/>
          </p:nvPr>
        </p:nvSpPr>
        <p:spPr>
          <a:xfrm>
            <a:off x="17192540" y="12577189"/>
            <a:ext cx="273558" cy="2649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rIns="45675" tIns="45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Helvetica Neue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Title Slide">
    <p:bg>
      <p:bgPr>
        <a:solidFill>
          <a:srgbClr val="F5F7FA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0" y="-5513"/>
            <a:ext cx="24376198" cy="13716001"/>
          </a:xfrm>
          <a:prstGeom prst="rect">
            <a:avLst/>
          </a:prstGeom>
          <a:solidFill>
            <a:srgbClr val="E4E9F1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A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5F7F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0" y="0"/>
            <a:ext cx="12185099" cy="13716000"/>
          </a:xfrm>
          <a:prstGeom prst="rect">
            <a:avLst/>
          </a:prstGeom>
          <a:solidFill>
            <a:srgbClr val="0E79C9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A"/>
              </a:buClr>
              <a:buFont typeface="Calibri"/>
              <a:buNone/>
            </a:pPr>
            <a:r>
              <a:t/>
            </a:r>
            <a:endParaRPr b="0" i="0" sz="7100" u="none" cap="none" strike="noStrike">
              <a:solidFill>
                <a:srgbClr val="F5F7F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ape 114" id="94" name="Shape 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536492" y="4439675"/>
            <a:ext cx="7728600" cy="48366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3814221" y="12724731"/>
            <a:ext cx="4555199" cy="5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rIns="45675" tIns="456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A"/>
              </a:buClr>
              <a:buSzPct val="25000"/>
              <a:buFont typeface="Open Sans"/>
              <a:buNone/>
            </a:pPr>
            <a:r>
              <a:rPr b="0" i="0" lang="en-US" sz="2400" u="none" cap="none" strike="noStrike">
                <a:solidFill>
                  <a:srgbClr val="F5F7FA"/>
                </a:solidFill>
                <a:latin typeface="Open Sans"/>
                <a:ea typeface="Open Sans"/>
                <a:cs typeface="Open Sans"/>
                <a:sym typeface="Open Sans"/>
              </a:rPr>
              <a:t>www.showmyhomework.co.uk</a:t>
            </a:r>
          </a:p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11779460" y="12344400"/>
            <a:ext cx="5686637" cy="736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rIns="121825" tIns="1218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27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Brea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pic"/>
          </p:nvPr>
        </p:nvSpPr>
        <p:spPr>
          <a:xfrm>
            <a:off x="0" y="0"/>
            <a:ext cx="2437764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54000" lvl="0" marL="812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77800" lvl="1" marL="172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63500" lvl="2" marL="2641599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556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470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384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299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213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128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/>
        </p:nvSpPr>
        <p:spPr>
          <a:xfrm>
            <a:off x="7791463" y="12512739"/>
            <a:ext cx="8807513" cy="855901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rIns="91375" tIns="91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ct val="25000"/>
              <a:buFont typeface="Lato"/>
              <a:buNone/>
            </a:pPr>
            <a:r>
              <a:rPr b="0" i="0" lang="en-US" sz="2400" u="none" cap="none" strike="noStrike">
                <a:solidFill>
                  <a:srgbClr val="2F2F2F"/>
                </a:solidFill>
                <a:latin typeface="Lato"/>
                <a:ea typeface="Lato"/>
                <a:cs typeface="Lato"/>
                <a:sym typeface="Lato"/>
              </a:rPr>
              <a:t>www.showmyhomework.co.uk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9C9"/>
              </a:buClr>
              <a:buSzPct val="25000"/>
              <a:buFont typeface="Lato"/>
              <a:buNone/>
            </a:pPr>
            <a:r>
              <a:rPr b="0" i="0" lang="en-US" sz="2000" u="none" cap="none" strike="noStrike">
                <a:solidFill>
                  <a:srgbClr val="0E79C9"/>
                </a:solidFill>
                <a:latin typeface="Lato"/>
                <a:ea typeface="Lato"/>
                <a:cs typeface="Lato"/>
                <a:sym typeface="Lato"/>
              </a:rPr>
              <a:t>The world's No. 1 online homework solution</a:t>
            </a:r>
          </a:p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11779460" y="12344400"/>
            <a:ext cx="5686637" cy="736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rIns="121825" tIns="1218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27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Iphone_06_layou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pic"/>
          </p:nvPr>
        </p:nvSpPr>
        <p:spPr>
          <a:xfrm>
            <a:off x="10326302" y="4344560"/>
            <a:ext cx="3799532" cy="67284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54000" lvl="0" marL="812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77800" lvl="1" marL="172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63500" lvl="2" marL="2641599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556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470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384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299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213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128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/>
          <p:nvPr/>
        </p:nvSpPr>
        <p:spPr>
          <a:xfrm>
            <a:off x="23019759" y="473368"/>
            <a:ext cx="959008" cy="959008"/>
          </a:xfrm>
          <a:prstGeom prst="ellipse">
            <a:avLst/>
          </a:prstGeom>
          <a:solidFill>
            <a:srgbClr val="2F2F2F"/>
          </a:solidFill>
          <a:ln cap="flat" cmpd="sng" w="9525">
            <a:solidFill>
              <a:srgbClr val="2F2F2F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23209768" y="607066"/>
            <a:ext cx="607997" cy="614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rIns="91375" tIns="91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ato"/>
              <a:buNone/>
            </a:pPr>
            <a:fld id="{00000000-1234-1234-1234-123412341234}" type="slidenum">
              <a:rPr b="1" i="0" lang="en-US" sz="2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  <p:sp>
        <p:nvSpPr>
          <p:cNvPr id="105" name="Shape 105"/>
          <p:cNvSpPr txBox="1"/>
          <p:nvPr/>
        </p:nvSpPr>
        <p:spPr>
          <a:xfrm>
            <a:off x="7791463" y="12512739"/>
            <a:ext cx="8807513" cy="855901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rIns="91375" tIns="91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ct val="25000"/>
              <a:buFont typeface="Lato"/>
              <a:buNone/>
            </a:pPr>
            <a:r>
              <a:rPr b="0" i="0" lang="en-US" sz="2400" u="none" cap="none" strike="noStrike">
                <a:solidFill>
                  <a:srgbClr val="2F2F2F"/>
                </a:solidFill>
                <a:latin typeface="Lato"/>
                <a:ea typeface="Lato"/>
                <a:cs typeface="Lato"/>
                <a:sym typeface="Lato"/>
              </a:rPr>
              <a:t>www.showmyhomework.co.uk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9C9"/>
              </a:buClr>
              <a:buSzPct val="25000"/>
              <a:buFont typeface="Lato"/>
              <a:buNone/>
            </a:pPr>
            <a:r>
              <a:rPr b="0" i="0" lang="en-US" sz="2000" u="none" cap="none" strike="noStrike">
                <a:solidFill>
                  <a:srgbClr val="0E79C9"/>
                </a:solidFill>
                <a:latin typeface="Lato"/>
                <a:ea typeface="Lato"/>
                <a:cs typeface="Lato"/>
                <a:sym typeface="Lato"/>
              </a:rPr>
              <a:t>The world's No. 1 online homework solution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Master Slide 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23019759" y="473368"/>
            <a:ext cx="959008" cy="959008"/>
          </a:xfrm>
          <a:prstGeom prst="ellipse">
            <a:avLst/>
          </a:prstGeom>
          <a:solidFill>
            <a:srgbClr val="2F2F2F"/>
          </a:solidFill>
          <a:ln cap="flat" cmpd="sng" w="9525">
            <a:solidFill>
              <a:srgbClr val="2F2F2F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23209768" y="607066"/>
            <a:ext cx="607997" cy="614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rIns="91375" tIns="91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ato"/>
              <a:buNone/>
            </a:pPr>
            <a:fld id="{00000000-1234-1234-1234-123412341234}" type="slidenum">
              <a:rPr b="1" i="0" lang="en-US" sz="2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  <p:sp>
        <p:nvSpPr>
          <p:cNvPr id="109" name="Shape 109"/>
          <p:cNvSpPr txBox="1"/>
          <p:nvPr/>
        </p:nvSpPr>
        <p:spPr>
          <a:xfrm>
            <a:off x="7791463" y="12512739"/>
            <a:ext cx="8807513" cy="855901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rIns="91375" tIns="91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ct val="25000"/>
              <a:buFont typeface="Lato"/>
              <a:buNone/>
            </a:pPr>
            <a:r>
              <a:rPr b="0" i="0" lang="en-US" sz="2400" u="none" cap="none" strike="noStrike">
                <a:solidFill>
                  <a:srgbClr val="2F2F2F"/>
                </a:solidFill>
                <a:latin typeface="Lato"/>
                <a:ea typeface="Lato"/>
                <a:cs typeface="Lato"/>
                <a:sym typeface="Lato"/>
              </a:rPr>
              <a:t>www.showmyhomework.co.uk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79C9"/>
              </a:buClr>
              <a:buSzPct val="25000"/>
              <a:buFont typeface="Lato"/>
              <a:buNone/>
            </a:pPr>
            <a:r>
              <a:rPr b="0" i="0" lang="en-US" sz="2000" u="none" cap="none" strike="noStrike">
                <a:solidFill>
                  <a:srgbClr val="0E79C9"/>
                </a:solidFill>
                <a:latin typeface="Lato"/>
                <a:ea typeface="Lato"/>
                <a:cs typeface="Lato"/>
                <a:sym typeface="Lato"/>
              </a:rPr>
              <a:t>The world's No. 1 online homework solution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Start-Compan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23019759" y="473368"/>
            <a:ext cx="959008" cy="959008"/>
          </a:xfrm>
          <a:prstGeom prst="ellipse">
            <a:avLst/>
          </a:prstGeom>
          <a:solidFill>
            <a:srgbClr val="2F2F2F"/>
          </a:solidFill>
          <a:ln cap="flat" cmpd="sng" w="9525">
            <a:solidFill>
              <a:srgbClr val="2F2F2F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Lato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23209768" y="607066"/>
            <a:ext cx="607997" cy="614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91375" rIns="91375" tIns="913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Lato"/>
              <a:buNone/>
            </a:pPr>
            <a:fld id="{00000000-1234-1234-1234-123412341234}" type="slidenum">
              <a:rPr b="1" i="0" lang="en-US" sz="2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Big Image Placehold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pic"/>
          </p:nvPr>
        </p:nvSpPr>
        <p:spPr>
          <a:xfrm>
            <a:off x="-3176" y="0"/>
            <a:ext cx="24377652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54000" lvl="0" marL="812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77800" lvl="1" marL="172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63500" lvl="2" marL="2641599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556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470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384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299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213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128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11779460" y="12344400"/>
            <a:ext cx="5686637" cy="736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rIns="121825" tIns="1218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27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_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2" type="sldNum"/>
          </p:nvPr>
        </p:nvSpPr>
        <p:spPr>
          <a:xfrm>
            <a:off x="11779460" y="12344400"/>
            <a:ext cx="5686637" cy="736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rIns="121825" tIns="1218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27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Content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299987" y="-109131"/>
            <a:ext cx="24889500" cy="1400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ape 22" id="27" name="Shape 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98584" y="12026382"/>
            <a:ext cx="1551599" cy="9711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>
            <p:ph idx="12" type="sldNum"/>
          </p:nvPr>
        </p:nvSpPr>
        <p:spPr>
          <a:xfrm>
            <a:off x="11779460" y="12344400"/>
            <a:ext cx="5686637" cy="736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rIns="121825" tIns="1218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27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047206" y="2244725"/>
            <a:ext cx="18283198" cy="477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047206" y="7204074"/>
            <a:ext cx="18283198" cy="3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914400" lvl="1" mar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828800" lvl="2" mar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2743200" lvl="3" mar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3657600" lvl="4" marL="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384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299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213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128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22085570" y="12759249"/>
            <a:ext cx="616043" cy="6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rIns="121825" tIns="1218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27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Title and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1675963" y="730250"/>
            <a:ext cx="21025800" cy="265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1675963" y="3651250"/>
            <a:ext cx="21025800" cy="87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54000" lvl="0" marL="812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77800" lvl="1" marL="172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63500" lvl="2" marL="2641599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556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470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384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299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213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128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22085570" y="12759249"/>
            <a:ext cx="616043" cy="6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rIns="121825" tIns="1218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27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Section 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1663266" y="3419476"/>
            <a:ext cx="21025800" cy="570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1663266" y="9178928"/>
            <a:ext cx="21025800" cy="3000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914400" lvl="1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828800" lvl="2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2743200" lvl="3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3657600" lvl="4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384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299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213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128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22085570" y="12759249"/>
            <a:ext cx="616043" cy="6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rIns="121825" tIns="1218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27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1675963" y="730250"/>
            <a:ext cx="21025800" cy="265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1675963" y="3651250"/>
            <a:ext cx="10360500" cy="87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54000" lvl="0" marL="812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77800" lvl="1" marL="172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63500" lvl="2" marL="2641599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556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470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384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299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213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128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12341184" y="3651248"/>
            <a:ext cx="10360500" cy="87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54000" lvl="0" marL="812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77800" lvl="1" marL="172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63500" lvl="2" marL="2641599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556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470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384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299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213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128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22085570" y="12759249"/>
            <a:ext cx="616043" cy="6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rIns="121825" tIns="1218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27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 name="Comparis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1679138" y="730250"/>
            <a:ext cx="21025800" cy="265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1679140" y="3362325"/>
            <a:ext cx="10312500" cy="16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914400" lvl="1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828800" lvl="2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2743200" lvl="3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3657600" lvl="4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384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299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213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128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1679140" y="5010148"/>
            <a:ext cx="10312500" cy="73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54000" lvl="0" marL="812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77800" lvl="1" marL="172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63500" lvl="2" marL="2641599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556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470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384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299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213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128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3" type="body"/>
          </p:nvPr>
        </p:nvSpPr>
        <p:spPr>
          <a:xfrm>
            <a:off x="12341184" y="3362325"/>
            <a:ext cx="10363801" cy="16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254000" lvl="0" marL="812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77800" lvl="1" marL="172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63500" lvl="2" marL="2641599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556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470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384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299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213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128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4" type="body"/>
          </p:nvPr>
        </p:nvSpPr>
        <p:spPr>
          <a:xfrm>
            <a:off x="12341184" y="5010148"/>
            <a:ext cx="10363801" cy="73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54000" lvl="0" marL="812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77800" lvl="1" marL="172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63500" lvl="2" marL="2641599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556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470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384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299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213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128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22085570" y="12759249"/>
            <a:ext cx="616043" cy="6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rIns="121825" tIns="1218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27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-5513"/>
            <a:ext cx="24376198" cy="137160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12184802" cy="13716000"/>
          </a:xfrm>
          <a:prstGeom prst="rect">
            <a:avLst/>
          </a:prstGeom>
          <a:solidFill>
            <a:srgbClr val="0E79C9"/>
          </a:solidFill>
          <a:ln>
            <a:noFill/>
          </a:ln>
        </p:spPr>
        <p:txBody>
          <a:bodyPr anchorCtr="0" anchor="ctr" bIns="45700" lIns="45700" rIns="45700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r>
              <a:t/>
            </a:r>
            <a:endParaRPr b="0" i="0" sz="72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hape 18" id="8" name="Shape 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4536481" y="4439673"/>
            <a:ext cx="7728301" cy="48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/>
          <p:nvPr/>
        </p:nvSpPr>
        <p:spPr>
          <a:xfrm>
            <a:off x="3811437" y="12724731"/>
            <a:ext cx="4560301" cy="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45625" rIns="45625" tIns="45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www.showmyhomework.co.uk</a:t>
            </a:r>
          </a:p>
        </p:txBody>
      </p:sp>
      <p:sp>
        <p:nvSpPr>
          <p:cNvPr id="10" name="Shape 10"/>
          <p:cNvSpPr txBox="1"/>
          <p:nvPr>
            <p:ph type="title"/>
          </p:nvPr>
        </p:nvSpPr>
        <p:spPr>
          <a:xfrm>
            <a:off x="1218565" y="184147"/>
            <a:ext cx="21934168" cy="3016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218565" y="3200400"/>
            <a:ext cx="2193416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54000" lvl="0" marL="812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177800" lvl="1" marL="172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63500" lvl="2" marL="2641599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556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4704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53848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6299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72136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81280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b="0" i="0" sz="5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11779460" y="12344400"/>
            <a:ext cx="5686637" cy="736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25" lIns="121825" rIns="121825" tIns="1218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2700" u="none" cap="none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tchel strip.png"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525" y="13583368"/>
            <a:ext cx="24402351" cy="14222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3513214" y="4056955"/>
            <a:ext cx="17344871" cy="342894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rIns="50750" tIns="507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4E3"/>
              </a:buClr>
              <a:buSzPct val="25000"/>
              <a:buFont typeface="Open Sans"/>
              <a:buNone/>
            </a:pPr>
            <a:r>
              <a:rPr b="1" i="0" lang="en-US" sz="9600" u="none" cap="none" strike="noStrike">
                <a:solidFill>
                  <a:srgbClr val="E6E4E3"/>
                </a:solidFill>
                <a:latin typeface="Open Sans"/>
                <a:ea typeface="Open Sans"/>
                <a:cs typeface="Open Sans"/>
                <a:sym typeface="Open Sans"/>
              </a:rPr>
              <a:t>Guide to Getting Started with Show My Homework</a:t>
            </a:r>
          </a:p>
        </p:txBody>
      </p:sp>
      <p:pic>
        <p:nvPicPr>
          <p:cNvPr descr="image3.png" id="122" name="Shape 122"/>
          <p:cNvPicPr preferRelativeResize="0"/>
          <p:nvPr/>
        </p:nvPicPr>
        <p:blipFill rotWithShape="1">
          <a:blip r:embed="rId4">
            <a:alphaModFix/>
          </a:blip>
          <a:srcRect b="0" l="0" r="63865" t="0"/>
          <a:stretch/>
        </p:blipFill>
        <p:spPr>
          <a:xfrm>
            <a:off x="11083903" y="994054"/>
            <a:ext cx="2203602" cy="13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149-2.jpg" id="127" name="Shape 127"/>
          <p:cNvPicPr preferRelativeResize="0"/>
          <p:nvPr/>
        </p:nvPicPr>
        <p:blipFill rotWithShape="1">
          <a:blip r:embed="rId3">
            <a:alphaModFix/>
          </a:blip>
          <a:srcRect b="4287" l="0" r="0" t="12056"/>
          <a:stretch/>
        </p:blipFill>
        <p:spPr>
          <a:xfrm flipH="1">
            <a:off x="-25591" y="-40914"/>
            <a:ext cx="24422676" cy="136206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Shape 128"/>
          <p:cNvGrpSpPr/>
          <p:nvPr/>
        </p:nvGrpSpPr>
        <p:grpSpPr>
          <a:xfrm>
            <a:off x="21185474" y="1853874"/>
            <a:ext cx="3191422" cy="1234802"/>
            <a:chOff x="3322674" y="0"/>
            <a:chExt cx="3191422" cy="1234800"/>
          </a:xfrm>
        </p:grpSpPr>
        <p:sp>
          <p:nvSpPr>
            <p:cNvPr id="129" name="Shape 129"/>
            <p:cNvSpPr/>
            <p:nvPr/>
          </p:nvSpPr>
          <p:spPr>
            <a:xfrm>
              <a:off x="3717797" y="0"/>
              <a:ext cx="2796300" cy="1234800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50750" lIns="50750" rIns="50750" tIns="50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Shape 130"/>
            <p:cNvSpPr txBox="1"/>
            <p:nvPr/>
          </p:nvSpPr>
          <p:spPr>
            <a:xfrm>
              <a:off x="3322674" y="222399"/>
              <a:ext cx="3191400" cy="78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675" lIns="45675" rIns="45675" tIns="45675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lang="en-US" sz="4000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Satchel</a:t>
              </a:r>
            </a:p>
          </p:txBody>
        </p:sp>
      </p:grpSp>
      <p:grpSp>
        <p:nvGrpSpPr>
          <p:cNvPr id="131" name="Shape 131"/>
          <p:cNvGrpSpPr/>
          <p:nvPr/>
        </p:nvGrpSpPr>
        <p:grpSpPr>
          <a:xfrm>
            <a:off x="13082449" y="8771984"/>
            <a:ext cx="11294471" cy="1234697"/>
            <a:chOff x="0" y="0"/>
            <a:chExt cx="11294470" cy="1234695"/>
          </a:xfrm>
        </p:grpSpPr>
        <p:sp>
          <p:nvSpPr>
            <p:cNvPr id="132" name="Shape 132"/>
            <p:cNvSpPr/>
            <p:nvPr/>
          </p:nvSpPr>
          <p:spPr>
            <a:xfrm>
              <a:off x="0" y="0"/>
              <a:ext cx="11294470" cy="1234695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38100" rotWithShape="0" dir="8100000" dist="25400">
                <a:srgbClr val="000000">
                  <a:alpha val="0"/>
                </a:srgbClr>
              </a:outerShdw>
            </a:effectLst>
          </p:spPr>
          <p:txBody>
            <a:bodyPr anchorCtr="0" anchor="ctr" bIns="50750" lIns="50750" rIns="50750" tIns="50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Shape 133"/>
            <p:cNvSpPr txBox="1"/>
            <p:nvPr/>
          </p:nvSpPr>
          <p:spPr>
            <a:xfrm>
              <a:off x="0" y="222400"/>
              <a:ext cx="11294470" cy="7898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675" lIns="45675" rIns="45675" tIns="45675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b="0" i="0" lang="en-US" sz="4000" u="none" cap="none" strike="noStrik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All development work completed in house</a:t>
              </a:r>
            </a:p>
          </p:txBody>
        </p:sp>
      </p:grpSp>
      <p:grpSp>
        <p:nvGrpSpPr>
          <p:cNvPr id="134" name="Shape 134"/>
          <p:cNvGrpSpPr/>
          <p:nvPr/>
        </p:nvGrpSpPr>
        <p:grpSpPr>
          <a:xfrm>
            <a:off x="16981898" y="7042456"/>
            <a:ext cx="7395024" cy="1234694"/>
            <a:chOff x="0" y="0"/>
            <a:chExt cx="7395023" cy="1234691"/>
          </a:xfrm>
        </p:grpSpPr>
        <p:sp>
          <p:nvSpPr>
            <p:cNvPr id="135" name="Shape 135"/>
            <p:cNvSpPr/>
            <p:nvPr/>
          </p:nvSpPr>
          <p:spPr>
            <a:xfrm>
              <a:off x="0" y="0"/>
              <a:ext cx="7395023" cy="1234691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38100" rotWithShape="0" dir="8100000" dist="25400">
                <a:srgbClr val="000000">
                  <a:alpha val="0"/>
                </a:srgbClr>
              </a:outerShdw>
            </a:effectLst>
          </p:spPr>
          <p:txBody>
            <a:bodyPr anchorCtr="0" anchor="ctr" bIns="50750" lIns="50750" rIns="50750" tIns="50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Shape 136"/>
            <p:cNvSpPr txBox="1"/>
            <p:nvPr/>
          </p:nvSpPr>
          <p:spPr>
            <a:xfrm>
              <a:off x="0" y="222400"/>
              <a:ext cx="7395023" cy="789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675" lIns="45675" rIns="45675" tIns="45675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b="0" i="0" lang="en-US" sz="4000" u="none" cap="none" strike="noStrik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Award winning every year</a:t>
              </a:r>
            </a:p>
          </p:txBody>
        </p:sp>
      </p:grpSp>
      <p:grpSp>
        <p:nvGrpSpPr>
          <p:cNvPr id="137" name="Shape 137"/>
          <p:cNvGrpSpPr/>
          <p:nvPr/>
        </p:nvGrpSpPr>
        <p:grpSpPr>
          <a:xfrm>
            <a:off x="17862800" y="5312930"/>
            <a:ext cx="6514120" cy="1234693"/>
            <a:chOff x="0" y="0"/>
            <a:chExt cx="6514120" cy="1234691"/>
          </a:xfrm>
        </p:grpSpPr>
        <p:sp>
          <p:nvSpPr>
            <p:cNvPr id="138" name="Shape 138"/>
            <p:cNvSpPr/>
            <p:nvPr/>
          </p:nvSpPr>
          <p:spPr>
            <a:xfrm>
              <a:off x="0" y="0"/>
              <a:ext cx="6514120" cy="1234691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38100" rotWithShape="0" dir="8100000" dist="25400">
                <a:srgbClr val="000000">
                  <a:alpha val="0"/>
                </a:srgbClr>
              </a:outerShdw>
            </a:effectLst>
          </p:spPr>
          <p:txBody>
            <a:bodyPr anchorCtr="0" anchor="ctr" bIns="50750" lIns="50750" rIns="50750" tIns="50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Shape 139"/>
            <p:cNvSpPr txBox="1"/>
            <p:nvPr/>
          </p:nvSpPr>
          <p:spPr>
            <a:xfrm>
              <a:off x="0" y="222400"/>
              <a:ext cx="6514120" cy="789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675" lIns="45675" rIns="45675" tIns="45675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b="0" i="0" lang="en-US" sz="4000" u="none" cap="none" strike="noStrik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60+ Staff and growing</a:t>
              </a:r>
            </a:p>
          </p:txBody>
        </p:sp>
      </p:grpSp>
      <p:grpSp>
        <p:nvGrpSpPr>
          <p:cNvPr id="140" name="Shape 140"/>
          <p:cNvGrpSpPr/>
          <p:nvPr/>
        </p:nvGrpSpPr>
        <p:grpSpPr>
          <a:xfrm>
            <a:off x="17862800" y="3583403"/>
            <a:ext cx="6514120" cy="1234694"/>
            <a:chOff x="0" y="0"/>
            <a:chExt cx="6514120" cy="1234691"/>
          </a:xfrm>
        </p:grpSpPr>
        <p:sp>
          <p:nvSpPr>
            <p:cNvPr id="141" name="Shape 141"/>
            <p:cNvSpPr/>
            <p:nvPr/>
          </p:nvSpPr>
          <p:spPr>
            <a:xfrm>
              <a:off x="0" y="0"/>
              <a:ext cx="6514120" cy="1234691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38100" rotWithShape="0" dir="8100000" dist="25400">
                <a:srgbClr val="000000">
                  <a:alpha val="0"/>
                </a:srgbClr>
              </a:outerShdw>
            </a:effectLst>
          </p:spPr>
          <p:txBody>
            <a:bodyPr anchorCtr="0" anchor="ctr" bIns="50750" lIns="50750" rIns="50750" tIns="50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Shape 142"/>
            <p:cNvSpPr txBox="1"/>
            <p:nvPr/>
          </p:nvSpPr>
          <p:spPr>
            <a:xfrm>
              <a:off x="0" y="222400"/>
              <a:ext cx="6514120" cy="789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675" lIns="45675" rIns="45675" tIns="45675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b="0" i="0" lang="en-US" sz="4000" u="none" cap="none" strike="noStrik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Based in East London</a:t>
              </a:r>
            </a:p>
          </p:txBody>
        </p:sp>
      </p:grpSp>
      <p:grpSp>
        <p:nvGrpSpPr>
          <p:cNvPr id="143" name="Shape 143"/>
          <p:cNvGrpSpPr/>
          <p:nvPr/>
        </p:nvGrpSpPr>
        <p:grpSpPr>
          <a:xfrm>
            <a:off x="9417631" y="10501510"/>
            <a:ext cx="14959290" cy="1234693"/>
            <a:chOff x="0" y="0"/>
            <a:chExt cx="14959289" cy="1234691"/>
          </a:xfrm>
        </p:grpSpPr>
        <p:sp>
          <p:nvSpPr>
            <p:cNvPr id="144" name="Shape 144"/>
            <p:cNvSpPr/>
            <p:nvPr/>
          </p:nvSpPr>
          <p:spPr>
            <a:xfrm>
              <a:off x="0" y="0"/>
              <a:ext cx="14959289" cy="1234691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38100" rotWithShape="0" dir="8100000" dist="25400">
                <a:srgbClr val="000000">
                  <a:alpha val="0"/>
                </a:srgbClr>
              </a:outerShdw>
            </a:effectLst>
          </p:spPr>
          <p:txBody>
            <a:bodyPr anchorCtr="0" anchor="ctr" bIns="50750" lIns="50750" rIns="50750" tIns="50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Shape 145"/>
            <p:cNvSpPr txBox="1"/>
            <p:nvPr/>
          </p:nvSpPr>
          <p:spPr>
            <a:xfrm>
              <a:off x="0" y="222400"/>
              <a:ext cx="14959289" cy="789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675" lIns="45675" rIns="45675" tIns="45675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b="0" i="0" lang="en-US" sz="4000" u="none" cap="none" strike="noStrik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The leading homework software for teachers and schools</a:t>
              </a:r>
            </a:p>
          </p:txBody>
        </p:sp>
      </p:grpSp>
      <p:grpSp>
        <p:nvGrpSpPr>
          <p:cNvPr id="146" name="Shape 146"/>
          <p:cNvGrpSpPr/>
          <p:nvPr/>
        </p:nvGrpSpPr>
        <p:grpSpPr>
          <a:xfrm>
            <a:off x="-9483" y="571845"/>
            <a:ext cx="4962949" cy="1541618"/>
            <a:chOff x="0" y="0"/>
            <a:chExt cx="4962947" cy="1541616"/>
          </a:xfrm>
        </p:grpSpPr>
        <p:sp>
          <p:nvSpPr>
            <p:cNvPr id="147" name="Shape 147"/>
            <p:cNvSpPr/>
            <p:nvPr/>
          </p:nvSpPr>
          <p:spPr>
            <a:xfrm>
              <a:off x="0" y="0"/>
              <a:ext cx="4962947" cy="1541616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50750" lIns="50750" rIns="50750" tIns="50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Shape 148"/>
            <p:cNvSpPr txBox="1"/>
            <p:nvPr/>
          </p:nvSpPr>
          <p:spPr>
            <a:xfrm>
              <a:off x="0" y="255211"/>
              <a:ext cx="4962947" cy="103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675" lIns="45675" rIns="45675" tIns="45675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5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About Us</a:t>
              </a: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1263-Edit.jpg" id="153" name="Shape 153"/>
          <p:cNvPicPr preferRelativeResize="0"/>
          <p:nvPr/>
        </p:nvPicPr>
        <p:blipFill rotWithShape="1">
          <a:blip r:embed="rId3">
            <a:alphaModFix/>
          </a:blip>
          <a:srcRect b="0" l="5172" r="12287" t="8038"/>
          <a:stretch/>
        </p:blipFill>
        <p:spPr>
          <a:xfrm>
            <a:off x="-55703" y="-64265"/>
            <a:ext cx="24495409" cy="136458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Shape 154"/>
          <p:cNvGrpSpPr/>
          <p:nvPr/>
        </p:nvGrpSpPr>
        <p:grpSpPr>
          <a:xfrm>
            <a:off x="3204" y="591933"/>
            <a:ext cx="7653695" cy="1541617"/>
            <a:chOff x="0" y="0"/>
            <a:chExt cx="7653694" cy="1541616"/>
          </a:xfrm>
        </p:grpSpPr>
        <p:sp>
          <p:nvSpPr>
            <p:cNvPr id="155" name="Shape 155"/>
            <p:cNvSpPr/>
            <p:nvPr/>
          </p:nvSpPr>
          <p:spPr>
            <a:xfrm>
              <a:off x="0" y="0"/>
              <a:ext cx="7653694" cy="1541616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50750" lIns="50750" rIns="50750" tIns="50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Shape 156"/>
            <p:cNvSpPr txBox="1"/>
            <p:nvPr/>
          </p:nvSpPr>
          <p:spPr>
            <a:xfrm>
              <a:off x="0" y="255211"/>
              <a:ext cx="7653692" cy="103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675" lIns="45675" rIns="45675" tIns="45675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5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How We Can Help</a:t>
              </a:r>
            </a:p>
          </p:txBody>
        </p:sp>
      </p:grpSp>
      <p:sp>
        <p:nvSpPr>
          <p:cNvPr id="157" name="Shape 157"/>
          <p:cNvSpPr txBox="1"/>
          <p:nvPr/>
        </p:nvSpPr>
        <p:spPr>
          <a:xfrm>
            <a:off x="15183698" y="3066266"/>
            <a:ext cx="8039917" cy="2976701"/>
          </a:xfrm>
          <a:prstGeom prst="rect">
            <a:avLst/>
          </a:prstGeom>
          <a:noFill/>
          <a:ln>
            <a:noFill/>
          </a:ln>
        </p:spPr>
        <p:txBody>
          <a:bodyPr anchorCtr="0" anchor="t" bIns="243725" lIns="243725" rIns="243725" tIns="243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b="0" i="0" lang="en-US" sz="3600" u="none" cap="none" strike="noStrik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 are your dedicated Show My Homework consultants, offering guidance to make sure our tool is successful at your school.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15149831" y="6098666"/>
            <a:ext cx="6841685" cy="4221299"/>
          </a:xfrm>
          <a:prstGeom prst="rect">
            <a:avLst/>
          </a:prstGeom>
          <a:noFill/>
          <a:ln>
            <a:noFill/>
          </a:ln>
        </p:spPr>
        <p:txBody>
          <a:bodyPr anchorCtr="0" anchor="t" bIns="243725" lIns="243725" rIns="243725" tIns="243725">
            <a:noAutofit/>
          </a:bodyPr>
          <a:lstStyle/>
          <a:p>
            <a:pPr indent="-4191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Implementing objectives and timelines</a:t>
            </a:r>
          </a:p>
          <a:p>
            <a:pPr indent="-419100" lvl="0" marL="4191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Setting up Show My Homework Champions</a:t>
            </a:r>
          </a:p>
          <a:p>
            <a:pPr indent="-419100" lvl="0" marL="4191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Providing resources and support </a:t>
            </a:r>
          </a:p>
          <a:p>
            <a:pPr indent="-419100" lvl="0" marL="4191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Aiming for a 75% engagement for all teachers in just 1 month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mhw wide.jpg" id="163" name="Shape 163"/>
          <p:cNvPicPr preferRelativeResize="0"/>
          <p:nvPr/>
        </p:nvPicPr>
        <p:blipFill rotWithShape="1">
          <a:blip r:embed="rId3">
            <a:alphaModFix/>
          </a:blip>
          <a:srcRect b="0" l="15487" r="6296" t="13130"/>
          <a:stretch/>
        </p:blipFill>
        <p:spPr>
          <a:xfrm>
            <a:off x="-31617" y="-3850"/>
            <a:ext cx="24447237" cy="135763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Shape 164"/>
          <p:cNvGrpSpPr/>
          <p:nvPr/>
        </p:nvGrpSpPr>
        <p:grpSpPr>
          <a:xfrm>
            <a:off x="3204" y="591933"/>
            <a:ext cx="6098937" cy="1541617"/>
            <a:chOff x="0" y="0"/>
            <a:chExt cx="6098937" cy="1541616"/>
          </a:xfrm>
        </p:grpSpPr>
        <p:sp>
          <p:nvSpPr>
            <p:cNvPr id="165" name="Shape 165"/>
            <p:cNvSpPr/>
            <p:nvPr/>
          </p:nvSpPr>
          <p:spPr>
            <a:xfrm>
              <a:off x="0" y="0"/>
              <a:ext cx="6098937" cy="1541616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50750" lIns="50750" rIns="50750" tIns="50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Shape 166"/>
            <p:cNvSpPr txBox="1"/>
            <p:nvPr/>
          </p:nvSpPr>
          <p:spPr>
            <a:xfrm>
              <a:off x="0" y="255211"/>
              <a:ext cx="6098934" cy="103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675" lIns="45675" rIns="45675" tIns="45675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5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Our Promise</a:t>
              </a:r>
            </a:p>
          </p:txBody>
        </p:sp>
      </p:grpSp>
      <p:sp>
        <p:nvSpPr>
          <p:cNvPr id="167" name="Shape 167"/>
          <p:cNvSpPr txBox="1"/>
          <p:nvPr/>
        </p:nvSpPr>
        <p:spPr>
          <a:xfrm>
            <a:off x="2438983" y="4217732"/>
            <a:ext cx="7377679" cy="2354401"/>
          </a:xfrm>
          <a:prstGeom prst="rect">
            <a:avLst/>
          </a:prstGeom>
          <a:noFill/>
          <a:ln>
            <a:noFill/>
          </a:ln>
        </p:spPr>
        <p:txBody>
          <a:bodyPr anchorCtr="0" anchor="t" bIns="243725" lIns="243725" rIns="243725" tIns="243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We know that every school is different so we tailor every plan to suit your needs.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2202150" y="6662799"/>
            <a:ext cx="17639399" cy="42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25" lIns="243725" rIns="243725" tIns="243725">
            <a:noAutofit/>
          </a:bodyPr>
          <a:lstStyle/>
          <a:p>
            <a:pPr indent="-419100" lvl="0" marL="419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Personalised launch and implementation plan</a:t>
            </a:r>
          </a:p>
          <a:p>
            <a:pPr indent="-419100" lvl="0" marL="4191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Experienced advice to drive engagement</a:t>
            </a:r>
          </a:p>
          <a:p>
            <a:pPr indent="-419100" lvl="0" marL="4191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Direct line of contact</a:t>
            </a:r>
          </a:p>
          <a:p>
            <a:pPr indent="-419100" lvl="0" marL="4191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Regular communication</a:t>
            </a:r>
          </a:p>
          <a:p>
            <a:pPr indent="-419100" lvl="0" marL="4191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Continued support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Shape 173"/>
          <p:cNvGrpSpPr/>
          <p:nvPr/>
        </p:nvGrpSpPr>
        <p:grpSpPr>
          <a:xfrm>
            <a:off x="3204" y="591933"/>
            <a:ext cx="9648719" cy="1541617"/>
            <a:chOff x="0" y="0"/>
            <a:chExt cx="9648718" cy="1541616"/>
          </a:xfrm>
        </p:grpSpPr>
        <p:sp>
          <p:nvSpPr>
            <p:cNvPr id="174" name="Shape 174"/>
            <p:cNvSpPr/>
            <p:nvPr/>
          </p:nvSpPr>
          <p:spPr>
            <a:xfrm>
              <a:off x="0" y="0"/>
              <a:ext cx="9648718" cy="1541616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50750" lIns="50750" rIns="50750" tIns="50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x="0" y="255211"/>
              <a:ext cx="9648716" cy="103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675" lIns="45675" rIns="45675" tIns="45675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5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Setting Your Objectives</a:t>
              </a:r>
            </a:p>
          </p:txBody>
        </p:sp>
      </p:grpSp>
      <p:sp>
        <p:nvSpPr>
          <p:cNvPr id="176" name="Shape 176"/>
          <p:cNvSpPr txBox="1"/>
          <p:nvPr/>
        </p:nvSpPr>
        <p:spPr>
          <a:xfrm>
            <a:off x="3128816" y="3555010"/>
            <a:ext cx="18113668" cy="2354401"/>
          </a:xfrm>
          <a:prstGeom prst="rect">
            <a:avLst/>
          </a:prstGeom>
          <a:noFill/>
          <a:ln>
            <a:noFill/>
          </a:ln>
        </p:spPr>
        <p:txBody>
          <a:bodyPr anchorCtr="0" anchor="t" bIns="243725" lIns="243725" rIns="243725" tIns="243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b="0" i="0" lang="en-US" sz="3600" u="none" cap="none" strike="noStrik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It’s critical to explain the “why” behind changing people’s behaviour – teachers, parents and students. Think about the original reasons why you wanted to introduce Show My Homework: </a:t>
            </a:r>
          </a:p>
        </p:txBody>
      </p:sp>
      <p:grpSp>
        <p:nvGrpSpPr>
          <p:cNvPr id="177" name="Shape 177"/>
          <p:cNvGrpSpPr/>
          <p:nvPr/>
        </p:nvGrpSpPr>
        <p:grpSpPr>
          <a:xfrm>
            <a:off x="2067398" y="6653536"/>
            <a:ext cx="20236498" cy="2798655"/>
            <a:chOff x="-1" y="-2"/>
            <a:chExt cx="20236498" cy="2798654"/>
          </a:xfrm>
        </p:grpSpPr>
        <p:grpSp>
          <p:nvGrpSpPr>
            <p:cNvPr id="178" name="Shape 178"/>
            <p:cNvGrpSpPr/>
            <p:nvPr/>
          </p:nvGrpSpPr>
          <p:grpSpPr>
            <a:xfrm>
              <a:off x="-1" y="-2"/>
              <a:ext cx="3245619" cy="2798654"/>
              <a:chOff x="0" y="0"/>
              <a:chExt cx="3245617" cy="2798652"/>
            </a:xfrm>
          </p:grpSpPr>
          <p:sp>
            <p:nvSpPr>
              <p:cNvPr id="179" name="Shape 179"/>
              <p:cNvSpPr/>
              <p:nvPr/>
            </p:nvSpPr>
            <p:spPr>
              <a:xfrm>
                <a:off x="0" y="638645"/>
                <a:ext cx="3240005" cy="2160007"/>
              </a:xfrm>
              <a:prstGeom prst="rect">
                <a:avLst/>
              </a:prstGeom>
              <a:solidFill>
                <a:srgbClr val="FFFFFF"/>
              </a:solidFill>
              <a:ln cap="flat" cmpd="sng" w="57150">
                <a:solidFill>
                  <a:srgbClr val="8CC15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42900" rotWithShape="0" dir="5400000" dist="185106">
                  <a:srgbClr val="000000">
                    <a:alpha val="17254"/>
                  </a:srgbClr>
                </a:outerShdw>
              </a:effectLst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Helvetica Neue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3E3E3E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1080000" y="0"/>
                <a:ext cx="1080003" cy="1080003"/>
              </a:xfrm>
              <a:prstGeom prst="ellipse">
                <a:avLst/>
              </a:prstGeom>
              <a:solidFill>
                <a:srgbClr val="8CC152"/>
              </a:solidFill>
              <a:ln>
                <a:noFill/>
              </a:ln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Lato Light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3E3E3E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81" name="Shape 181"/>
              <p:cNvSpPr txBox="1"/>
              <p:nvPr/>
            </p:nvSpPr>
            <p:spPr>
              <a:xfrm>
                <a:off x="5611" y="1303462"/>
                <a:ext cx="3240005" cy="944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00" lIns="91400" rIns="91400" tIns="914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D4D4D"/>
                  </a:buClr>
                  <a:buSzPct val="25000"/>
                  <a:buFont typeface="Open Sans"/>
                  <a:buNone/>
                </a:pPr>
                <a:r>
                  <a:rPr b="0" i="0" lang="en-US" sz="2200" u="none" cap="none" strike="noStrike">
                    <a:solidFill>
                      <a:srgbClr val="4D4D4D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Student excuses/ Hand in rates</a:t>
                </a:r>
              </a:p>
            </p:txBody>
          </p:sp>
          <p:pic>
            <p:nvPicPr>
              <p:cNvPr descr="Picture 38" id="182" name="Shape 18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67191" y="243614"/>
                <a:ext cx="905618" cy="61200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3" name="Shape 183"/>
            <p:cNvGrpSpPr/>
            <p:nvPr/>
          </p:nvGrpSpPr>
          <p:grpSpPr>
            <a:xfrm>
              <a:off x="4246968" y="-2"/>
              <a:ext cx="3240007" cy="2798654"/>
              <a:chOff x="0" y="0"/>
              <a:chExt cx="3240005" cy="2798652"/>
            </a:xfrm>
          </p:grpSpPr>
          <p:sp>
            <p:nvSpPr>
              <p:cNvPr id="184" name="Shape 184"/>
              <p:cNvSpPr/>
              <p:nvPr/>
            </p:nvSpPr>
            <p:spPr>
              <a:xfrm>
                <a:off x="0" y="638645"/>
                <a:ext cx="3240005" cy="2160007"/>
              </a:xfrm>
              <a:prstGeom prst="rect">
                <a:avLst/>
              </a:prstGeom>
              <a:solidFill>
                <a:srgbClr val="FFFFFF"/>
              </a:solidFill>
              <a:ln cap="flat" cmpd="sng" w="57150">
                <a:solidFill>
                  <a:srgbClr val="8CC15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42900" rotWithShape="0" dir="5400000" dist="185106">
                  <a:srgbClr val="000000">
                    <a:alpha val="17254"/>
                  </a:srgbClr>
                </a:outerShdw>
              </a:effectLst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Helvetica Neue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3E3E3E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1079999" y="0"/>
                <a:ext cx="1080003" cy="1080003"/>
              </a:xfrm>
              <a:prstGeom prst="ellipse">
                <a:avLst/>
              </a:prstGeom>
              <a:solidFill>
                <a:srgbClr val="8CC152"/>
              </a:solidFill>
              <a:ln>
                <a:noFill/>
              </a:ln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Lato Light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3E3E3E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pic>
            <p:nvPicPr>
              <p:cNvPr descr="Picture 33" id="186" name="Shape 18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67191" y="243614"/>
                <a:ext cx="905619" cy="6120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7" name="Shape 187"/>
              <p:cNvSpPr txBox="1"/>
              <p:nvPr/>
            </p:nvSpPr>
            <p:spPr>
              <a:xfrm>
                <a:off x="97221" y="1436728"/>
                <a:ext cx="3045561" cy="5638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00" lIns="91400" rIns="91400" tIns="914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D4D4D"/>
                  </a:buClr>
                  <a:buSzPct val="25000"/>
                  <a:buFont typeface="Open Sans"/>
                  <a:buNone/>
                </a:pPr>
                <a:r>
                  <a:rPr b="0" i="0" lang="en-US" sz="2200" u="none" cap="none" strike="noStrike">
                    <a:solidFill>
                      <a:srgbClr val="4D4D4D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Parental engagement</a:t>
                </a:r>
              </a:p>
            </p:txBody>
          </p:sp>
        </p:grpSp>
        <p:grpSp>
          <p:nvGrpSpPr>
            <p:cNvPr id="188" name="Shape 188"/>
            <p:cNvGrpSpPr/>
            <p:nvPr/>
          </p:nvGrpSpPr>
          <p:grpSpPr>
            <a:xfrm>
              <a:off x="8505020" y="-2"/>
              <a:ext cx="3240007" cy="2798654"/>
              <a:chOff x="4156" y="0"/>
              <a:chExt cx="3240005" cy="2798652"/>
            </a:xfrm>
          </p:grpSpPr>
          <p:sp>
            <p:nvSpPr>
              <p:cNvPr id="189" name="Shape 189"/>
              <p:cNvSpPr/>
              <p:nvPr/>
            </p:nvSpPr>
            <p:spPr>
              <a:xfrm>
                <a:off x="4156" y="638645"/>
                <a:ext cx="3240005" cy="2160007"/>
              </a:xfrm>
              <a:prstGeom prst="rect">
                <a:avLst/>
              </a:prstGeom>
              <a:solidFill>
                <a:srgbClr val="FFFFFF"/>
              </a:solidFill>
              <a:ln cap="flat" cmpd="sng" w="57150">
                <a:solidFill>
                  <a:srgbClr val="8CC15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42900" rotWithShape="0" dir="5400000" dist="185106">
                  <a:srgbClr val="000000">
                    <a:alpha val="17254"/>
                  </a:srgbClr>
                </a:outerShdw>
              </a:effectLst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Helvetica Neue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3E3E3E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90" name="Shape 190"/>
              <p:cNvSpPr/>
              <p:nvPr/>
            </p:nvSpPr>
            <p:spPr>
              <a:xfrm>
                <a:off x="1084158" y="0"/>
                <a:ext cx="1080003" cy="1080003"/>
              </a:xfrm>
              <a:prstGeom prst="ellipse">
                <a:avLst/>
              </a:prstGeom>
              <a:solidFill>
                <a:srgbClr val="8CC152"/>
              </a:solidFill>
              <a:ln>
                <a:noFill/>
              </a:ln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Lato Light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3E3E3E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pic>
            <p:nvPicPr>
              <p:cNvPr descr="Picture 29" id="191" name="Shape 19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90012" y="243614"/>
                <a:ext cx="905619" cy="6120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2" name="Shape 192"/>
              <p:cNvSpPr txBox="1"/>
              <p:nvPr/>
            </p:nvSpPr>
            <p:spPr>
              <a:xfrm>
                <a:off x="4156" y="1246225"/>
                <a:ext cx="3240005" cy="944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00" lIns="91400" rIns="91400" tIns="914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D4D4D"/>
                  </a:buClr>
                  <a:buSzPct val="25000"/>
                  <a:buFont typeface="Open Sans"/>
                  <a:buNone/>
                </a:pPr>
                <a:r>
                  <a:rPr b="0" i="0" lang="en-US" sz="2200" u="none" cap="none" strike="noStrike">
                    <a:solidFill>
                      <a:srgbClr val="4D4D4D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Monitoring consistency of homework</a:t>
                </a:r>
              </a:p>
            </p:txBody>
          </p:sp>
        </p:grpSp>
        <p:grpSp>
          <p:nvGrpSpPr>
            <p:cNvPr id="193" name="Shape 193"/>
            <p:cNvGrpSpPr/>
            <p:nvPr/>
          </p:nvGrpSpPr>
          <p:grpSpPr>
            <a:xfrm>
              <a:off x="12750756" y="-2"/>
              <a:ext cx="3240007" cy="2798654"/>
              <a:chOff x="4374" y="0"/>
              <a:chExt cx="3240005" cy="2798652"/>
            </a:xfrm>
          </p:grpSpPr>
          <p:sp>
            <p:nvSpPr>
              <p:cNvPr id="194" name="Shape 194"/>
              <p:cNvSpPr/>
              <p:nvPr/>
            </p:nvSpPr>
            <p:spPr>
              <a:xfrm>
                <a:off x="4374" y="638645"/>
                <a:ext cx="3240005" cy="2160007"/>
              </a:xfrm>
              <a:prstGeom prst="rect">
                <a:avLst/>
              </a:prstGeom>
              <a:solidFill>
                <a:srgbClr val="FFFFFF"/>
              </a:solidFill>
              <a:ln cap="flat" cmpd="sng" w="57150">
                <a:solidFill>
                  <a:srgbClr val="8CC15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42900" rotWithShape="0" dir="5400000" dist="185106">
                  <a:srgbClr val="000000">
                    <a:alpha val="17254"/>
                  </a:srgbClr>
                </a:outerShdw>
              </a:effectLst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Helvetica Neue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3E3E3E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195" name="Shape 195"/>
              <p:cNvSpPr/>
              <p:nvPr/>
            </p:nvSpPr>
            <p:spPr>
              <a:xfrm>
                <a:off x="1084375" y="0"/>
                <a:ext cx="1080003" cy="1080003"/>
              </a:xfrm>
              <a:prstGeom prst="ellipse">
                <a:avLst/>
              </a:prstGeom>
              <a:solidFill>
                <a:srgbClr val="8CC152"/>
              </a:solidFill>
              <a:ln>
                <a:noFill/>
              </a:ln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Lato Light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3E3E3E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pic>
            <p:nvPicPr>
              <p:cNvPr descr="Picture 25" id="196" name="Shape 19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71566" y="224956"/>
                <a:ext cx="905618" cy="6120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7" name="Shape 197"/>
              <p:cNvSpPr txBox="1"/>
              <p:nvPr/>
            </p:nvSpPr>
            <p:spPr>
              <a:xfrm>
                <a:off x="4374" y="1246228"/>
                <a:ext cx="3240005" cy="944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00" lIns="91400" rIns="91400" tIns="914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D4D4D"/>
                  </a:buClr>
                  <a:buSzPct val="25000"/>
                  <a:buFont typeface="Open Sans"/>
                  <a:buNone/>
                </a:pPr>
                <a:r>
                  <a:rPr b="0" i="0" lang="en-US" sz="2200" u="none" cap="none" strike="noStrike">
                    <a:solidFill>
                      <a:srgbClr val="4D4D4D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Improving quality of homework</a:t>
                </a:r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16996489" y="-2"/>
              <a:ext cx="3240007" cy="2798654"/>
              <a:chOff x="4374" y="0"/>
              <a:chExt cx="3240005" cy="2798652"/>
            </a:xfrm>
          </p:grpSpPr>
          <p:sp>
            <p:nvSpPr>
              <p:cNvPr id="199" name="Shape 199"/>
              <p:cNvSpPr/>
              <p:nvPr/>
            </p:nvSpPr>
            <p:spPr>
              <a:xfrm>
                <a:off x="4374" y="638645"/>
                <a:ext cx="3240005" cy="2160007"/>
              </a:xfrm>
              <a:prstGeom prst="rect">
                <a:avLst/>
              </a:prstGeom>
              <a:solidFill>
                <a:srgbClr val="FFFFFF"/>
              </a:solidFill>
              <a:ln cap="flat" cmpd="sng" w="57150">
                <a:solidFill>
                  <a:srgbClr val="8CC152"/>
                </a:solidFill>
                <a:prstDash val="solid"/>
                <a:round/>
                <a:headEnd len="med" w="med" type="none"/>
                <a:tailEnd len="med" w="med" type="none"/>
              </a:ln>
              <a:effectLst>
                <a:outerShdw blurRad="342900" rotWithShape="0" dir="5400000" dist="185106">
                  <a:srgbClr val="000000">
                    <a:alpha val="17254"/>
                  </a:srgbClr>
                </a:outerShdw>
              </a:effectLst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Helvetica Neue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3E3E3E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200" name="Shape 200"/>
              <p:cNvSpPr/>
              <p:nvPr/>
            </p:nvSpPr>
            <p:spPr>
              <a:xfrm>
                <a:off x="1084375" y="0"/>
                <a:ext cx="1080003" cy="1080003"/>
              </a:xfrm>
              <a:prstGeom prst="ellipse">
                <a:avLst/>
              </a:prstGeom>
              <a:solidFill>
                <a:srgbClr val="8CC152"/>
              </a:solidFill>
              <a:ln>
                <a:noFill/>
              </a:ln>
            </p:spPr>
            <p:txBody>
              <a:bodyPr anchorCtr="0" anchor="ctr" bIns="50800" lIns="50800" rIns="50800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E3E3E"/>
                  </a:buClr>
                  <a:buFont typeface="Lato Light"/>
                  <a:buNone/>
                </a:pPr>
                <a:r>
                  <a:t/>
                </a:r>
                <a:endParaRPr b="0" i="0" sz="3600" u="none" cap="none" strike="noStrike">
                  <a:solidFill>
                    <a:srgbClr val="3E3E3E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pic>
            <p:nvPicPr>
              <p:cNvPr descr="Picture 25" id="201" name="Shape 20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171566" y="224956"/>
                <a:ext cx="905618" cy="6120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2" name="Shape 202"/>
              <p:cNvSpPr txBox="1"/>
              <p:nvPr/>
            </p:nvSpPr>
            <p:spPr>
              <a:xfrm>
                <a:off x="4374" y="1436725"/>
                <a:ext cx="3240005" cy="5638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00" lIns="91400" rIns="91400" tIns="914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D4D4D"/>
                  </a:buClr>
                  <a:buSzPct val="25000"/>
                  <a:buFont typeface="Open Sans"/>
                  <a:buNone/>
                </a:pPr>
                <a:r>
                  <a:rPr b="0" i="0" lang="en-US" sz="2200" u="none" cap="none" strike="noStrike">
                    <a:solidFill>
                      <a:srgbClr val="4D4D4D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Student workload</a:t>
                </a: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Shape 207"/>
          <p:cNvGrpSpPr/>
          <p:nvPr/>
        </p:nvGrpSpPr>
        <p:grpSpPr>
          <a:xfrm>
            <a:off x="3204" y="591933"/>
            <a:ext cx="7446526" cy="1541617"/>
            <a:chOff x="0" y="0"/>
            <a:chExt cx="7446526" cy="1541616"/>
          </a:xfrm>
        </p:grpSpPr>
        <p:sp>
          <p:nvSpPr>
            <p:cNvPr id="208" name="Shape 208"/>
            <p:cNvSpPr/>
            <p:nvPr/>
          </p:nvSpPr>
          <p:spPr>
            <a:xfrm>
              <a:off x="0" y="0"/>
              <a:ext cx="7446526" cy="1541616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50750" lIns="50750" rIns="50750" tIns="50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Shape 209"/>
            <p:cNvSpPr txBox="1"/>
            <p:nvPr/>
          </p:nvSpPr>
          <p:spPr>
            <a:xfrm>
              <a:off x="0" y="255211"/>
              <a:ext cx="7446523" cy="103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675" lIns="45675" rIns="45675" tIns="45675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5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Success Process</a:t>
              </a:r>
            </a:p>
          </p:txBody>
        </p:sp>
      </p:grpSp>
      <p:grpSp>
        <p:nvGrpSpPr>
          <p:cNvPr id="210" name="Shape 210"/>
          <p:cNvGrpSpPr/>
          <p:nvPr/>
        </p:nvGrpSpPr>
        <p:grpSpPr>
          <a:xfrm>
            <a:off x="4592312" y="3138949"/>
            <a:ext cx="1690225" cy="1690253"/>
            <a:chOff x="0" y="0"/>
            <a:chExt cx="1690224" cy="1690251"/>
          </a:xfrm>
        </p:grpSpPr>
        <p:sp>
          <p:nvSpPr>
            <p:cNvPr id="211" name="Shape 211"/>
            <p:cNvSpPr/>
            <p:nvPr/>
          </p:nvSpPr>
          <p:spPr>
            <a:xfrm>
              <a:off x="0" y="0"/>
              <a:ext cx="1690224" cy="1690251"/>
            </a:xfrm>
            <a:custGeom>
              <a:pathLst>
                <a:path extrusionOk="0" h="120000" w="120000">
                  <a:moveTo>
                    <a:pt x="120000" y="59938"/>
                  </a:moveTo>
                  <a:cubicBezTo>
                    <a:pt x="120000" y="92572"/>
                    <a:pt x="93444" y="120000"/>
                    <a:pt x="60627" y="120000"/>
                  </a:cubicBezTo>
                  <a:cubicBezTo>
                    <a:pt x="26555" y="120000"/>
                    <a:pt x="0" y="92572"/>
                    <a:pt x="0" y="59938"/>
                  </a:cubicBezTo>
                  <a:cubicBezTo>
                    <a:pt x="0" y="27422"/>
                    <a:pt x="26555" y="0"/>
                    <a:pt x="60627" y="0"/>
                  </a:cubicBezTo>
                  <a:cubicBezTo>
                    <a:pt x="93444" y="0"/>
                    <a:pt x="120000" y="27422"/>
                    <a:pt x="120000" y="59938"/>
                  </a:cubicBezTo>
                </a:path>
              </a:pathLst>
            </a:custGeom>
            <a:solidFill>
              <a:srgbClr val="DA4453"/>
            </a:solidFill>
            <a:ln>
              <a:noFill/>
            </a:ln>
            <a:effectLst>
              <a:outerShdw blurRad="444498" rotWithShape="0" dir="5400000" dist="213607">
                <a:srgbClr val="000000">
                  <a:alpha val="18823"/>
                </a:srgbClr>
              </a:outerShdw>
            </a:effectLst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C152"/>
                </a:buClr>
                <a:buFont typeface="Lato"/>
                <a:buNone/>
              </a:pPr>
              <a:r>
                <a:t/>
              </a:r>
              <a:endParaRPr b="0" i="0" sz="49600" u="none" cap="none" strike="noStrike">
                <a:solidFill>
                  <a:srgbClr val="8CC15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420622" y="422075"/>
              <a:ext cx="823578" cy="741234"/>
            </a:xfrm>
            <a:custGeom>
              <a:pathLst>
                <a:path extrusionOk="0" h="120000" w="120000">
                  <a:moveTo>
                    <a:pt x="19316" y="40811"/>
                  </a:moveTo>
                  <a:cubicBezTo>
                    <a:pt x="23422" y="36216"/>
                    <a:pt x="28005" y="38650"/>
                    <a:pt x="34283" y="45677"/>
                  </a:cubicBezTo>
                  <a:cubicBezTo>
                    <a:pt x="36455" y="48105"/>
                    <a:pt x="36455" y="45677"/>
                    <a:pt x="36455" y="45677"/>
                  </a:cubicBezTo>
                  <a:cubicBezTo>
                    <a:pt x="38633" y="45677"/>
                    <a:pt x="44911" y="36216"/>
                    <a:pt x="47083" y="36216"/>
                  </a:cubicBezTo>
                  <a:cubicBezTo>
                    <a:pt x="47083" y="36216"/>
                    <a:pt x="47083" y="36216"/>
                    <a:pt x="47083" y="33783"/>
                  </a:cubicBezTo>
                  <a:cubicBezTo>
                    <a:pt x="44911" y="33783"/>
                    <a:pt x="42977" y="31350"/>
                    <a:pt x="42977" y="28916"/>
                  </a:cubicBezTo>
                  <a:cubicBezTo>
                    <a:pt x="32111" y="12161"/>
                    <a:pt x="72677" y="2700"/>
                    <a:pt x="66400" y="2700"/>
                  </a:cubicBezTo>
                  <a:cubicBezTo>
                    <a:pt x="62050" y="0"/>
                    <a:pt x="49255" y="0"/>
                    <a:pt x="47083" y="0"/>
                  </a:cubicBezTo>
                  <a:cubicBezTo>
                    <a:pt x="40805" y="2700"/>
                    <a:pt x="30183" y="9727"/>
                    <a:pt x="25833" y="14594"/>
                  </a:cubicBezTo>
                  <a:cubicBezTo>
                    <a:pt x="19316" y="19461"/>
                    <a:pt x="17383" y="21888"/>
                    <a:pt x="17383" y="21888"/>
                  </a:cubicBezTo>
                  <a:cubicBezTo>
                    <a:pt x="14966" y="24055"/>
                    <a:pt x="17383" y="28916"/>
                    <a:pt x="12794" y="31350"/>
                  </a:cubicBezTo>
                  <a:cubicBezTo>
                    <a:pt x="8688" y="33783"/>
                    <a:pt x="6516" y="31350"/>
                    <a:pt x="4344" y="33783"/>
                  </a:cubicBezTo>
                  <a:cubicBezTo>
                    <a:pt x="4344" y="36216"/>
                    <a:pt x="2172" y="36216"/>
                    <a:pt x="0" y="38650"/>
                  </a:cubicBezTo>
                  <a:lnTo>
                    <a:pt x="0" y="40811"/>
                  </a:lnTo>
                  <a:lnTo>
                    <a:pt x="8688" y="50538"/>
                  </a:lnTo>
                  <a:cubicBezTo>
                    <a:pt x="8688" y="52972"/>
                    <a:pt x="10622" y="52972"/>
                    <a:pt x="12794" y="52972"/>
                  </a:cubicBezTo>
                  <a:cubicBezTo>
                    <a:pt x="12794" y="50538"/>
                    <a:pt x="14966" y="48105"/>
                    <a:pt x="17383" y="48105"/>
                  </a:cubicBezTo>
                  <a:cubicBezTo>
                    <a:pt x="17383" y="48105"/>
                    <a:pt x="17383" y="40811"/>
                    <a:pt x="19316" y="40811"/>
                  </a:cubicBezTo>
                  <a:close/>
                  <a:moveTo>
                    <a:pt x="53600" y="43244"/>
                  </a:moveTo>
                  <a:cubicBezTo>
                    <a:pt x="51427" y="43244"/>
                    <a:pt x="51427" y="43244"/>
                    <a:pt x="51427" y="43244"/>
                  </a:cubicBezTo>
                  <a:cubicBezTo>
                    <a:pt x="42977" y="50538"/>
                    <a:pt x="42977" y="50538"/>
                    <a:pt x="42977" y="50538"/>
                  </a:cubicBezTo>
                  <a:cubicBezTo>
                    <a:pt x="40805" y="52972"/>
                    <a:pt x="40805" y="52972"/>
                    <a:pt x="40805" y="55133"/>
                  </a:cubicBezTo>
                  <a:cubicBezTo>
                    <a:pt x="91994" y="117566"/>
                    <a:pt x="91994" y="117566"/>
                    <a:pt x="91994" y="117566"/>
                  </a:cubicBezTo>
                  <a:cubicBezTo>
                    <a:pt x="91994" y="120000"/>
                    <a:pt x="94405" y="120000"/>
                    <a:pt x="96338" y="117566"/>
                  </a:cubicBezTo>
                  <a:cubicBezTo>
                    <a:pt x="102855" y="112700"/>
                    <a:pt x="102855" y="112700"/>
                    <a:pt x="102855" y="112700"/>
                  </a:cubicBezTo>
                  <a:cubicBezTo>
                    <a:pt x="102855" y="110272"/>
                    <a:pt x="102855" y="108105"/>
                    <a:pt x="102855" y="108105"/>
                  </a:cubicBezTo>
                  <a:lnTo>
                    <a:pt x="53600" y="43244"/>
                  </a:lnTo>
                  <a:close/>
                  <a:moveTo>
                    <a:pt x="120000" y="17027"/>
                  </a:moveTo>
                  <a:cubicBezTo>
                    <a:pt x="117827" y="12161"/>
                    <a:pt x="117827" y="14594"/>
                    <a:pt x="115655" y="14594"/>
                  </a:cubicBezTo>
                  <a:cubicBezTo>
                    <a:pt x="115655" y="17027"/>
                    <a:pt x="111305" y="21888"/>
                    <a:pt x="111305" y="24055"/>
                  </a:cubicBezTo>
                  <a:cubicBezTo>
                    <a:pt x="109133" y="28916"/>
                    <a:pt x="105027" y="33783"/>
                    <a:pt x="98511" y="28916"/>
                  </a:cubicBezTo>
                  <a:cubicBezTo>
                    <a:pt x="91994" y="21888"/>
                    <a:pt x="94405" y="19461"/>
                    <a:pt x="96338" y="17027"/>
                  </a:cubicBezTo>
                  <a:cubicBezTo>
                    <a:pt x="96338" y="14594"/>
                    <a:pt x="100683" y="7566"/>
                    <a:pt x="100683" y="5133"/>
                  </a:cubicBezTo>
                  <a:cubicBezTo>
                    <a:pt x="102855" y="5133"/>
                    <a:pt x="100683" y="2700"/>
                    <a:pt x="98511" y="2700"/>
                  </a:cubicBezTo>
                  <a:cubicBezTo>
                    <a:pt x="96338" y="5133"/>
                    <a:pt x="83538" y="9727"/>
                    <a:pt x="81366" y="19461"/>
                  </a:cubicBezTo>
                  <a:cubicBezTo>
                    <a:pt x="79194" y="26483"/>
                    <a:pt x="83538" y="33783"/>
                    <a:pt x="77022" y="40811"/>
                  </a:cubicBezTo>
                  <a:cubicBezTo>
                    <a:pt x="68572" y="50538"/>
                    <a:pt x="68572" y="50538"/>
                    <a:pt x="68572" y="50538"/>
                  </a:cubicBezTo>
                  <a:cubicBezTo>
                    <a:pt x="77022" y="62433"/>
                    <a:pt x="77022" y="62433"/>
                    <a:pt x="77022" y="62433"/>
                  </a:cubicBezTo>
                  <a:cubicBezTo>
                    <a:pt x="87888" y="50538"/>
                    <a:pt x="87888" y="50538"/>
                    <a:pt x="87888" y="50538"/>
                  </a:cubicBezTo>
                  <a:cubicBezTo>
                    <a:pt x="89816" y="48105"/>
                    <a:pt x="94405" y="45677"/>
                    <a:pt x="98511" y="48105"/>
                  </a:cubicBezTo>
                  <a:cubicBezTo>
                    <a:pt x="109133" y="50538"/>
                    <a:pt x="113483" y="45677"/>
                    <a:pt x="117827" y="38650"/>
                  </a:cubicBezTo>
                  <a:cubicBezTo>
                    <a:pt x="120000" y="31350"/>
                    <a:pt x="120000" y="19461"/>
                    <a:pt x="120000" y="17027"/>
                  </a:cubicBezTo>
                  <a:close/>
                  <a:moveTo>
                    <a:pt x="17383" y="108105"/>
                  </a:moveTo>
                  <a:cubicBezTo>
                    <a:pt x="14966" y="110272"/>
                    <a:pt x="14966" y="112700"/>
                    <a:pt x="17383" y="112700"/>
                  </a:cubicBezTo>
                  <a:cubicBezTo>
                    <a:pt x="21488" y="120000"/>
                    <a:pt x="21488" y="120000"/>
                    <a:pt x="21488" y="120000"/>
                  </a:cubicBezTo>
                  <a:cubicBezTo>
                    <a:pt x="23422" y="120000"/>
                    <a:pt x="25833" y="120000"/>
                    <a:pt x="25833" y="117566"/>
                  </a:cubicBezTo>
                  <a:cubicBezTo>
                    <a:pt x="55772" y="86488"/>
                    <a:pt x="55772" y="86488"/>
                    <a:pt x="55772" y="86488"/>
                  </a:cubicBezTo>
                  <a:cubicBezTo>
                    <a:pt x="47083" y="74322"/>
                    <a:pt x="47083" y="74322"/>
                    <a:pt x="47083" y="74322"/>
                  </a:cubicBezTo>
                  <a:lnTo>
                    <a:pt x="17383" y="108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Lato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13" name="Shape 213"/>
          <p:cNvGrpSpPr/>
          <p:nvPr/>
        </p:nvGrpSpPr>
        <p:grpSpPr>
          <a:xfrm>
            <a:off x="2569083" y="5316511"/>
            <a:ext cx="5736679" cy="5397577"/>
            <a:chOff x="0" y="-18033"/>
            <a:chExt cx="5736677" cy="5397575"/>
          </a:xfrm>
        </p:grpSpPr>
        <p:sp>
          <p:nvSpPr>
            <p:cNvPr id="214" name="Shape 214"/>
            <p:cNvSpPr/>
            <p:nvPr/>
          </p:nvSpPr>
          <p:spPr>
            <a:xfrm>
              <a:off x="0" y="-18033"/>
              <a:ext cx="5736677" cy="5397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44498" rotWithShape="0" dir="5400000" dist="213607">
                <a:srgbClr val="000000">
                  <a:alpha val="18823"/>
                </a:srgbClr>
              </a:outerShdw>
            </a:effectLst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Lato"/>
                <a:buNone/>
              </a:pPr>
              <a:r>
                <a:t/>
              </a:r>
              <a:endParaRPr b="0" i="0" sz="16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0" y="0"/>
              <a:ext cx="5736677" cy="904751"/>
            </a:xfrm>
            <a:prstGeom prst="rect">
              <a:avLst/>
            </a:prstGeom>
            <a:solidFill>
              <a:srgbClr val="DA4453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Lato"/>
                <a:buNone/>
              </a:pPr>
              <a:r>
                <a:t/>
              </a:r>
              <a:endParaRPr b="0" i="0" sz="16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16" name="Shape 216"/>
          <p:cNvSpPr txBox="1"/>
          <p:nvPr/>
        </p:nvSpPr>
        <p:spPr>
          <a:xfrm>
            <a:off x="2588041" y="5487117"/>
            <a:ext cx="5700477" cy="6223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Planning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3378889" y="6767335"/>
            <a:ext cx="4118780" cy="3404561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109700" rIns="109700" tIns="109700">
            <a:noAutofit/>
          </a:bodyPr>
          <a:lstStyle/>
          <a:p>
            <a:pPr indent="-240631" lvl="0" marL="24063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Technical setup</a:t>
            </a:r>
          </a:p>
          <a:p>
            <a:pPr indent="-240631" lvl="0" marL="24063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0631" lvl="0" marL="24063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Roll-out plan</a:t>
            </a:r>
          </a:p>
          <a:p>
            <a:pPr indent="-240631" lvl="0" marL="24063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0631" lvl="0" marL="24063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Homework policy</a:t>
            </a:r>
          </a:p>
          <a:p>
            <a:pPr indent="-240631" lvl="0" marL="24063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0631" lvl="0" marL="24063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Materials prepared</a:t>
            </a:r>
          </a:p>
        </p:txBody>
      </p:sp>
      <p:grpSp>
        <p:nvGrpSpPr>
          <p:cNvPr id="218" name="Shape 218"/>
          <p:cNvGrpSpPr/>
          <p:nvPr/>
        </p:nvGrpSpPr>
        <p:grpSpPr>
          <a:xfrm>
            <a:off x="9665245" y="5334548"/>
            <a:ext cx="5736679" cy="5379542"/>
            <a:chOff x="0" y="0"/>
            <a:chExt cx="5736677" cy="5379541"/>
          </a:xfrm>
        </p:grpSpPr>
        <p:sp>
          <p:nvSpPr>
            <p:cNvPr id="219" name="Shape 219"/>
            <p:cNvSpPr/>
            <p:nvPr/>
          </p:nvSpPr>
          <p:spPr>
            <a:xfrm>
              <a:off x="0" y="19866"/>
              <a:ext cx="5736677" cy="53596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44498" rotWithShape="0" dir="5400000" dist="213607">
                <a:srgbClr val="000000">
                  <a:alpha val="18823"/>
                </a:srgbClr>
              </a:outerShdw>
            </a:effectLst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Lato"/>
                <a:buNone/>
              </a:pPr>
              <a:r>
                <a:t/>
              </a:r>
              <a:endParaRPr b="0" i="0" sz="16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0" y="0"/>
              <a:ext cx="5736677" cy="904751"/>
            </a:xfrm>
            <a:prstGeom prst="rect">
              <a:avLst/>
            </a:prstGeom>
            <a:solidFill>
              <a:srgbClr val="8CC152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C152"/>
                </a:buClr>
                <a:buFont typeface="Lato"/>
                <a:buNone/>
              </a:pPr>
              <a:r>
                <a:t/>
              </a:r>
              <a:endParaRPr b="0" i="0" sz="16600" u="none" cap="none" strike="noStrike">
                <a:solidFill>
                  <a:srgbClr val="8CC15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21" name="Shape 221"/>
          <p:cNvSpPr txBox="1"/>
          <p:nvPr/>
        </p:nvSpPr>
        <p:spPr>
          <a:xfrm>
            <a:off x="10496927" y="6767335"/>
            <a:ext cx="4289666" cy="3404561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109700" rIns="109700" tIns="109700">
            <a:noAutofit/>
          </a:bodyPr>
          <a:lstStyle/>
          <a:p>
            <a:pPr indent="-240631" lvl="0" marL="24063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Teacher training</a:t>
            </a:r>
          </a:p>
          <a:p>
            <a:pPr indent="-240631" lvl="0" marL="24063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0631" lvl="0" marL="24063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Teachers set homework</a:t>
            </a:r>
          </a:p>
          <a:p>
            <a:pPr indent="-240631" lvl="0" marL="24063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0631" lvl="0" marL="24063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Students and parents</a:t>
            </a:r>
          </a:p>
          <a:p>
            <a:pPr indent="-240631" lvl="1" marL="62163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Communication</a:t>
            </a:r>
          </a:p>
          <a:p>
            <a:pPr indent="-240631" lvl="1" marL="62163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Send login details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9714585" y="5503142"/>
            <a:ext cx="5647961" cy="6223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Roll-Out</a:t>
            </a:r>
          </a:p>
        </p:txBody>
      </p:sp>
      <p:grpSp>
        <p:nvGrpSpPr>
          <p:cNvPr id="223" name="Shape 223"/>
          <p:cNvGrpSpPr/>
          <p:nvPr/>
        </p:nvGrpSpPr>
        <p:grpSpPr>
          <a:xfrm>
            <a:off x="11688471" y="3138949"/>
            <a:ext cx="1690225" cy="1690253"/>
            <a:chOff x="0" y="0"/>
            <a:chExt cx="1690224" cy="1690251"/>
          </a:xfrm>
        </p:grpSpPr>
        <p:sp>
          <p:nvSpPr>
            <p:cNvPr id="224" name="Shape 224"/>
            <p:cNvSpPr/>
            <p:nvPr/>
          </p:nvSpPr>
          <p:spPr>
            <a:xfrm>
              <a:off x="0" y="0"/>
              <a:ext cx="1690224" cy="1690251"/>
            </a:xfrm>
            <a:custGeom>
              <a:pathLst>
                <a:path extrusionOk="0" h="120000" w="120000">
                  <a:moveTo>
                    <a:pt x="120000" y="59938"/>
                  </a:moveTo>
                  <a:cubicBezTo>
                    <a:pt x="120000" y="92572"/>
                    <a:pt x="93444" y="120000"/>
                    <a:pt x="60627" y="120000"/>
                  </a:cubicBezTo>
                  <a:cubicBezTo>
                    <a:pt x="26555" y="120000"/>
                    <a:pt x="0" y="92572"/>
                    <a:pt x="0" y="59938"/>
                  </a:cubicBezTo>
                  <a:cubicBezTo>
                    <a:pt x="0" y="27422"/>
                    <a:pt x="26555" y="0"/>
                    <a:pt x="60627" y="0"/>
                  </a:cubicBezTo>
                  <a:cubicBezTo>
                    <a:pt x="93444" y="0"/>
                    <a:pt x="120000" y="27422"/>
                    <a:pt x="120000" y="59938"/>
                  </a:cubicBezTo>
                </a:path>
              </a:pathLst>
            </a:custGeom>
            <a:solidFill>
              <a:srgbClr val="8CC152"/>
            </a:solidFill>
            <a:ln>
              <a:noFill/>
            </a:ln>
            <a:effectLst>
              <a:outerShdw blurRad="444498" rotWithShape="0" dir="5400000" dist="213607">
                <a:srgbClr val="000000">
                  <a:alpha val="18823"/>
                </a:srgbClr>
              </a:outerShdw>
            </a:effectLst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C152"/>
                </a:buClr>
                <a:buFont typeface="Lato"/>
                <a:buNone/>
              </a:pPr>
              <a:r>
                <a:t/>
              </a:r>
              <a:endParaRPr b="0" i="0" sz="49600" u="none" cap="none" strike="noStrike">
                <a:solidFill>
                  <a:srgbClr val="8CC15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>
              <a:off x="430435" y="552329"/>
              <a:ext cx="829459" cy="534865"/>
            </a:xfrm>
            <a:custGeom>
              <a:pathLst>
                <a:path extrusionOk="0" h="120000" w="120000">
                  <a:moveTo>
                    <a:pt x="91994" y="33477"/>
                  </a:moveTo>
                  <a:cubicBezTo>
                    <a:pt x="89816" y="33477"/>
                    <a:pt x="87888" y="33477"/>
                    <a:pt x="85716" y="33477"/>
                  </a:cubicBezTo>
                  <a:cubicBezTo>
                    <a:pt x="81366" y="13544"/>
                    <a:pt x="70744" y="0"/>
                    <a:pt x="55772" y="0"/>
                  </a:cubicBezTo>
                  <a:cubicBezTo>
                    <a:pt x="38633" y="0"/>
                    <a:pt x="23661" y="23322"/>
                    <a:pt x="23661" y="50405"/>
                  </a:cubicBezTo>
                  <a:cubicBezTo>
                    <a:pt x="23661" y="50405"/>
                    <a:pt x="23661" y="53416"/>
                    <a:pt x="23661" y="56427"/>
                  </a:cubicBezTo>
                  <a:cubicBezTo>
                    <a:pt x="23661" y="56427"/>
                    <a:pt x="23661" y="56427"/>
                    <a:pt x="21488" y="56427"/>
                  </a:cubicBezTo>
                  <a:cubicBezTo>
                    <a:pt x="10866" y="56427"/>
                    <a:pt x="0" y="70344"/>
                    <a:pt x="0" y="90283"/>
                  </a:cubicBezTo>
                  <a:cubicBezTo>
                    <a:pt x="0" y="106833"/>
                    <a:pt x="10866" y="120000"/>
                    <a:pt x="21488" y="120000"/>
                  </a:cubicBezTo>
                  <a:cubicBezTo>
                    <a:pt x="91994" y="120000"/>
                    <a:pt x="91994" y="120000"/>
                    <a:pt x="91994" y="120000"/>
                  </a:cubicBezTo>
                  <a:cubicBezTo>
                    <a:pt x="106961" y="120000"/>
                    <a:pt x="120000" y="103450"/>
                    <a:pt x="120000" y="76738"/>
                  </a:cubicBezTo>
                  <a:cubicBezTo>
                    <a:pt x="120000" y="53416"/>
                    <a:pt x="106961" y="33477"/>
                    <a:pt x="91994" y="33477"/>
                  </a:cubicBezTo>
                  <a:close/>
                  <a:moveTo>
                    <a:pt x="68572" y="73355"/>
                  </a:moveTo>
                  <a:cubicBezTo>
                    <a:pt x="64222" y="80127"/>
                    <a:pt x="53600" y="100061"/>
                    <a:pt x="51427" y="103450"/>
                  </a:cubicBezTo>
                  <a:cubicBezTo>
                    <a:pt x="51427" y="103450"/>
                    <a:pt x="49255" y="106833"/>
                    <a:pt x="47083" y="103450"/>
                  </a:cubicBezTo>
                  <a:cubicBezTo>
                    <a:pt x="47083" y="103450"/>
                    <a:pt x="47083" y="103450"/>
                    <a:pt x="47083" y="100061"/>
                  </a:cubicBezTo>
                  <a:lnTo>
                    <a:pt x="47083" y="96677"/>
                  </a:lnTo>
                  <a:cubicBezTo>
                    <a:pt x="53600" y="76738"/>
                    <a:pt x="53600" y="76738"/>
                    <a:pt x="53600" y="76738"/>
                  </a:cubicBezTo>
                  <a:cubicBezTo>
                    <a:pt x="53600" y="73355"/>
                    <a:pt x="51427" y="73355"/>
                    <a:pt x="49255" y="73355"/>
                  </a:cubicBezTo>
                  <a:cubicBezTo>
                    <a:pt x="47083" y="70344"/>
                    <a:pt x="44911" y="70344"/>
                    <a:pt x="44911" y="66961"/>
                  </a:cubicBezTo>
                  <a:cubicBezTo>
                    <a:pt x="44911" y="63572"/>
                    <a:pt x="44911" y="63572"/>
                    <a:pt x="47083" y="60188"/>
                  </a:cubicBezTo>
                  <a:cubicBezTo>
                    <a:pt x="49255" y="53416"/>
                    <a:pt x="62294" y="33477"/>
                    <a:pt x="62294" y="33477"/>
                  </a:cubicBezTo>
                  <a:cubicBezTo>
                    <a:pt x="64222" y="30094"/>
                    <a:pt x="64222" y="30094"/>
                    <a:pt x="66400" y="30094"/>
                  </a:cubicBezTo>
                  <a:cubicBezTo>
                    <a:pt x="66400" y="33477"/>
                    <a:pt x="68572" y="33477"/>
                    <a:pt x="68572" y="33477"/>
                  </a:cubicBezTo>
                  <a:cubicBezTo>
                    <a:pt x="68572" y="36488"/>
                    <a:pt x="66400" y="36488"/>
                    <a:pt x="66400" y="39872"/>
                  </a:cubicBezTo>
                  <a:cubicBezTo>
                    <a:pt x="60122" y="60188"/>
                    <a:pt x="60122" y="60188"/>
                    <a:pt x="60122" y="60188"/>
                  </a:cubicBezTo>
                  <a:cubicBezTo>
                    <a:pt x="62294" y="60188"/>
                    <a:pt x="64222" y="63572"/>
                    <a:pt x="66400" y="63572"/>
                  </a:cubicBezTo>
                  <a:cubicBezTo>
                    <a:pt x="68572" y="63572"/>
                    <a:pt x="70744" y="66961"/>
                    <a:pt x="70744" y="70344"/>
                  </a:cubicBezTo>
                  <a:lnTo>
                    <a:pt x="68572" y="733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Lato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26" name="Shape 226"/>
          <p:cNvGrpSpPr/>
          <p:nvPr/>
        </p:nvGrpSpPr>
        <p:grpSpPr>
          <a:xfrm>
            <a:off x="16669884" y="5334548"/>
            <a:ext cx="5736679" cy="5379541"/>
            <a:chOff x="0" y="0"/>
            <a:chExt cx="5736677" cy="5379539"/>
          </a:xfrm>
        </p:grpSpPr>
        <p:sp>
          <p:nvSpPr>
            <p:cNvPr id="227" name="Shape 227"/>
            <p:cNvSpPr/>
            <p:nvPr/>
          </p:nvSpPr>
          <p:spPr>
            <a:xfrm>
              <a:off x="0" y="47185"/>
              <a:ext cx="5736677" cy="53323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44498" rotWithShape="0" dir="5400000" dist="213607">
                <a:srgbClr val="000000">
                  <a:alpha val="18823"/>
                </a:srgbClr>
              </a:outerShdw>
            </a:effectLst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Lato"/>
                <a:buNone/>
              </a:pPr>
              <a:r>
                <a:t/>
              </a:r>
              <a:endParaRPr b="0" i="0" sz="16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0" y="0"/>
              <a:ext cx="5736677" cy="904751"/>
            </a:xfrm>
            <a:prstGeom prst="rect">
              <a:avLst/>
            </a:prstGeom>
            <a:solidFill>
              <a:srgbClr val="3BAFDA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Lato"/>
                <a:buNone/>
              </a:pPr>
              <a:r>
                <a:t/>
              </a:r>
              <a:endParaRPr b="0" i="0" sz="16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29" name="Shape 229"/>
          <p:cNvSpPr txBox="1"/>
          <p:nvPr/>
        </p:nvSpPr>
        <p:spPr>
          <a:xfrm>
            <a:off x="17568637" y="6767335"/>
            <a:ext cx="3939175" cy="2943550"/>
          </a:xfrm>
          <a:prstGeom prst="rect">
            <a:avLst/>
          </a:prstGeom>
          <a:noFill/>
          <a:ln>
            <a:noFill/>
          </a:ln>
        </p:spPr>
        <p:txBody>
          <a:bodyPr anchorCtr="0" anchor="t" bIns="109700" lIns="109700" rIns="109700" tIns="109700">
            <a:noAutofit/>
          </a:bodyPr>
          <a:lstStyle/>
          <a:p>
            <a:pPr indent="-240631" lvl="0" marL="24063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Consistent homework set and submitted</a:t>
            </a:r>
          </a:p>
          <a:p>
            <a:pPr indent="-240631" lvl="0" marL="24063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0631" lvl="0" marL="24063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Parents engaged</a:t>
            </a:r>
          </a:p>
          <a:p>
            <a:pPr indent="-240631" lvl="0" marL="24063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Open Sans"/>
              <a:buNone/>
            </a:pPr>
            <a:r>
              <a:t/>
            </a:r>
            <a:endParaRPr b="0" i="0" sz="1400" u="none" cap="none" strike="noStrike">
              <a:solidFill>
                <a:srgbClr val="4454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0631" lvl="0" marL="240631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b="0" i="0" lang="en-US" sz="2400" u="none" cap="none" strike="noStrik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SLT get better reporting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16663681" y="5503142"/>
            <a:ext cx="5750798" cy="6223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Embedded</a:t>
            </a:r>
          </a:p>
        </p:txBody>
      </p:sp>
      <p:grpSp>
        <p:nvGrpSpPr>
          <p:cNvPr id="231" name="Shape 231"/>
          <p:cNvGrpSpPr/>
          <p:nvPr/>
        </p:nvGrpSpPr>
        <p:grpSpPr>
          <a:xfrm>
            <a:off x="18784631" y="3170999"/>
            <a:ext cx="1690225" cy="1690253"/>
            <a:chOff x="0" y="0"/>
            <a:chExt cx="1690224" cy="1690251"/>
          </a:xfrm>
        </p:grpSpPr>
        <p:sp>
          <p:nvSpPr>
            <p:cNvPr id="232" name="Shape 232"/>
            <p:cNvSpPr/>
            <p:nvPr/>
          </p:nvSpPr>
          <p:spPr>
            <a:xfrm>
              <a:off x="0" y="0"/>
              <a:ext cx="1690224" cy="1690251"/>
            </a:xfrm>
            <a:custGeom>
              <a:pathLst>
                <a:path extrusionOk="0" h="120000" w="120000">
                  <a:moveTo>
                    <a:pt x="120000" y="59938"/>
                  </a:moveTo>
                  <a:cubicBezTo>
                    <a:pt x="120000" y="92572"/>
                    <a:pt x="93444" y="120000"/>
                    <a:pt x="60627" y="120000"/>
                  </a:cubicBezTo>
                  <a:cubicBezTo>
                    <a:pt x="26555" y="120000"/>
                    <a:pt x="0" y="92572"/>
                    <a:pt x="0" y="59938"/>
                  </a:cubicBezTo>
                  <a:cubicBezTo>
                    <a:pt x="0" y="27422"/>
                    <a:pt x="26555" y="0"/>
                    <a:pt x="60627" y="0"/>
                  </a:cubicBezTo>
                  <a:cubicBezTo>
                    <a:pt x="93444" y="0"/>
                    <a:pt x="120000" y="27422"/>
                    <a:pt x="120000" y="59938"/>
                  </a:cubicBezTo>
                </a:path>
              </a:pathLst>
            </a:custGeom>
            <a:solidFill>
              <a:srgbClr val="3BAFDA"/>
            </a:solidFill>
            <a:ln>
              <a:noFill/>
            </a:ln>
            <a:effectLst>
              <a:outerShdw blurRad="444498" rotWithShape="0" dir="5400000" dist="213607">
                <a:srgbClr val="000000">
                  <a:alpha val="18823"/>
                </a:srgbClr>
              </a:outerShdw>
            </a:effectLst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CC152"/>
                </a:buClr>
                <a:buFont typeface="Lato"/>
                <a:buNone/>
              </a:pPr>
              <a:r>
                <a:t/>
              </a:r>
              <a:endParaRPr b="0" i="0" sz="49600" u="none" cap="none" strike="noStrike">
                <a:solidFill>
                  <a:srgbClr val="8CC152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33" name="Shape 233"/>
            <p:cNvSpPr/>
            <p:nvPr/>
          </p:nvSpPr>
          <p:spPr>
            <a:xfrm>
              <a:off x="475500" y="474512"/>
              <a:ext cx="741034" cy="741228"/>
            </a:xfrm>
            <a:custGeom>
              <a:pathLst>
                <a:path extrusionOk="0" h="120000" w="120000">
                  <a:moveTo>
                    <a:pt x="108083" y="14355"/>
                  </a:moveTo>
                  <a:cubicBezTo>
                    <a:pt x="100766" y="14355"/>
                    <a:pt x="100766" y="14355"/>
                    <a:pt x="100766" y="14355"/>
                  </a:cubicBezTo>
                  <a:cubicBezTo>
                    <a:pt x="100766" y="26544"/>
                    <a:pt x="100766" y="26544"/>
                    <a:pt x="100766" y="26544"/>
                  </a:cubicBezTo>
                  <a:cubicBezTo>
                    <a:pt x="79366" y="26544"/>
                    <a:pt x="79366" y="26544"/>
                    <a:pt x="79366" y="26544"/>
                  </a:cubicBezTo>
                  <a:cubicBezTo>
                    <a:pt x="79366" y="14355"/>
                    <a:pt x="79366" y="14355"/>
                    <a:pt x="79366" y="14355"/>
                  </a:cubicBezTo>
                  <a:cubicBezTo>
                    <a:pt x="40900" y="14355"/>
                    <a:pt x="40900" y="14355"/>
                    <a:pt x="40900" y="14355"/>
                  </a:cubicBezTo>
                  <a:cubicBezTo>
                    <a:pt x="40900" y="26544"/>
                    <a:pt x="40900" y="26544"/>
                    <a:pt x="40900" y="26544"/>
                  </a:cubicBezTo>
                  <a:cubicBezTo>
                    <a:pt x="19233" y="26544"/>
                    <a:pt x="19233" y="26544"/>
                    <a:pt x="19233" y="26544"/>
                  </a:cubicBezTo>
                  <a:cubicBezTo>
                    <a:pt x="19233" y="14355"/>
                    <a:pt x="19233" y="14355"/>
                    <a:pt x="19233" y="14355"/>
                  </a:cubicBezTo>
                  <a:cubicBezTo>
                    <a:pt x="12188" y="14355"/>
                    <a:pt x="12188" y="14355"/>
                    <a:pt x="12188" y="14355"/>
                  </a:cubicBezTo>
                  <a:cubicBezTo>
                    <a:pt x="4877" y="14355"/>
                    <a:pt x="0" y="19233"/>
                    <a:pt x="0" y="26544"/>
                  </a:cubicBezTo>
                  <a:cubicBezTo>
                    <a:pt x="0" y="108083"/>
                    <a:pt x="0" y="108083"/>
                    <a:pt x="0" y="108083"/>
                  </a:cubicBezTo>
                  <a:cubicBezTo>
                    <a:pt x="0" y="115122"/>
                    <a:pt x="4877" y="120000"/>
                    <a:pt x="12188" y="120000"/>
                  </a:cubicBezTo>
                  <a:cubicBezTo>
                    <a:pt x="108083" y="120000"/>
                    <a:pt x="108083" y="120000"/>
                    <a:pt x="108083" y="120000"/>
                  </a:cubicBezTo>
                  <a:cubicBezTo>
                    <a:pt x="115122" y="120000"/>
                    <a:pt x="120000" y="115122"/>
                    <a:pt x="120000" y="108083"/>
                  </a:cubicBezTo>
                  <a:cubicBezTo>
                    <a:pt x="120000" y="26544"/>
                    <a:pt x="120000" y="26544"/>
                    <a:pt x="120000" y="26544"/>
                  </a:cubicBezTo>
                  <a:cubicBezTo>
                    <a:pt x="120000" y="19233"/>
                    <a:pt x="115122" y="14355"/>
                    <a:pt x="108083" y="14355"/>
                  </a:cubicBezTo>
                  <a:close/>
                  <a:moveTo>
                    <a:pt x="108083" y="108083"/>
                  </a:moveTo>
                  <a:cubicBezTo>
                    <a:pt x="12188" y="108083"/>
                    <a:pt x="12188" y="108083"/>
                    <a:pt x="12188" y="108083"/>
                  </a:cubicBezTo>
                  <a:cubicBezTo>
                    <a:pt x="12188" y="53094"/>
                    <a:pt x="12188" y="53094"/>
                    <a:pt x="12188" y="53094"/>
                  </a:cubicBezTo>
                  <a:cubicBezTo>
                    <a:pt x="108083" y="53094"/>
                    <a:pt x="108083" y="53094"/>
                    <a:pt x="108083" y="53094"/>
                  </a:cubicBezTo>
                  <a:lnTo>
                    <a:pt x="108083" y="108083"/>
                  </a:lnTo>
                  <a:close/>
                  <a:moveTo>
                    <a:pt x="33588" y="0"/>
                  </a:moveTo>
                  <a:cubicBezTo>
                    <a:pt x="24111" y="0"/>
                    <a:pt x="24111" y="0"/>
                    <a:pt x="24111" y="0"/>
                  </a:cubicBezTo>
                  <a:cubicBezTo>
                    <a:pt x="24111" y="24111"/>
                    <a:pt x="24111" y="24111"/>
                    <a:pt x="24111" y="24111"/>
                  </a:cubicBezTo>
                  <a:cubicBezTo>
                    <a:pt x="33588" y="24111"/>
                    <a:pt x="33588" y="24111"/>
                    <a:pt x="33588" y="24111"/>
                  </a:cubicBezTo>
                  <a:lnTo>
                    <a:pt x="33588" y="0"/>
                  </a:lnTo>
                  <a:close/>
                  <a:moveTo>
                    <a:pt x="95888" y="0"/>
                  </a:moveTo>
                  <a:cubicBezTo>
                    <a:pt x="86411" y="0"/>
                    <a:pt x="86411" y="0"/>
                    <a:pt x="86411" y="0"/>
                  </a:cubicBezTo>
                  <a:cubicBezTo>
                    <a:pt x="86411" y="24111"/>
                    <a:pt x="86411" y="24111"/>
                    <a:pt x="86411" y="24111"/>
                  </a:cubicBezTo>
                  <a:cubicBezTo>
                    <a:pt x="95888" y="24111"/>
                    <a:pt x="95888" y="24111"/>
                    <a:pt x="95888" y="24111"/>
                  </a:cubicBezTo>
                  <a:lnTo>
                    <a:pt x="958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45700" rIns="45700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Lato"/>
                <a:buNone/>
              </a:pPr>
              <a:r>
                <a:t/>
              </a:r>
              <a:endParaRPr b="0" i="0" sz="3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Shape 238"/>
          <p:cNvGrpSpPr/>
          <p:nvPr/>
        </p:nvGrpSpPr>
        <p:grpSpPr>
          <a:xfrm>
            <a:off x="3204" y="591933"/>
            <a:ext cx="8442287" cy="1541617"/>
            <a:chOff x="0" y="0"/>
            <a:chExt cx="8442285" cy="1541616"/>
          </a:xfrm>
        </p:grpSpPr>
        <p:sp>
          <p:nvSpPr>
            <p:cNvPr id="239" name="Shape 239"/>
            <p:cNvSpPr/>
            <p:nvPr/>
          </p:nvSpPr>
          <p:spPr>
            <a:xfrm>
              <a:off x="0" y="0"/>
              <a:ext cx="8442285" cy="1541616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50750" lIns="50750" rIns="50750" tIns="50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Shape 240"/>
            <p:cNvSpPr txBox="1"/>
            <p:nvPr/>
          </p:nvSpPr>
          <p:spPr>
            <a:xfrm>
              <a:off x="0" y="255211"/>
              <a:ext cx="8442282" cy="103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675" lIns="45675" rIns="45675" tIns="45675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5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Key Roles In School</a:t>
              </a:r>
            </a:p>
          </p:txBody>
        </p:sp>
      </p:grpSp>
      <p:sp>
        <p:nvSpPr>
          <p:cNvPr id="241" name="Shape 241"/>
          <p:cNvSpPr txBox="1"/>
          <p:nvPr/>
        </p:nvSpPr>
        <p:spPr>
          <a:xfrm>
            <a:off x="1739452" y="2219285"/>
            <a:ext cx="20892392" cy="1732099"/>
          </a:xfrm>
          <a:prstGeom prst="rect">
            <a:avLst/>
          </a:prstGeom>
          <a:noFill/>
          <a:ln>
            <a:noFill/>
          </a:ln>
        </p:spPr>
        <p:txBody>
          <a:bodyPr anchorCtr="0" anchor="t" bIns="243725" lIns="243725" rIns="243725" tIns="243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25000"/>
              <a:buFont typeface="Open Sans SemiBold"/>
              <a:buNone/>
            </a:pPr>
            <a:r>
              <a:rPr b="0" i="0" lang="en-US" sz="3600" u="none" cap="none" strike="noStrike">
                <a:solidFill>
                  <a:srgbClr val="656D7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It will take more than one of you to introduce a change in behaviour for the school to be successful. Here is how different departments can help.</a:t>
            </a:r>
          </a:p>
        </p:txBody>
      </p:sp>
      <p:graphicFrame>
        <p:nvGraphicFramePr>
          <p:cNvPr id="242" name="Shape 242"/>
          <p:cNvGraphicFramePr/>
          <p:nvPr/>
        </p:nvGraphicFramePr>
        <p:xfrm>
          <a:off x="2287633" y="43228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{5377962C-5B64-494C-9BFD-AF0E7036F0F9}</a:tableStyleId>
              </a:tblPr>
              <a:tblGrid>
                <a:gridCol w="5123450"/>
                <a:gridCol w="14672575"/>
              </a:tblGrid>
              <a:tr h="980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Open Sans"/>
                        <a:buNone/>
                      </a:pPr>
                      <a:r>
                        <a:rPr lang="en-US" sz="24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Role</a:t>
                      </a:r>
                    </a:p>
                  </a:txBody>
                  <a:tcPr marT="271325" marB="271325" marR="271325" marL="2713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BAFD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Open Sans"/>
                        <a:buNone/>
                      </a:pPr>
                      <a:r>
                        <a:rPr lang="en-US" sz="24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Responsibility</a:t>
                      </a:r>
                    </a:p>
                  </a:txBody>
                  <a:tcPr marT="271325" marB="271325" marR="271325" marL="271325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BAFDA"/>
                    </a:solidFill>
                  </a:tcPr>
                </a:tc>
              </a:tr>
              <a:tr h="1407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5555"/>
                        </a:buClr>
                        <a:buSzPct val="25000"/>
                        <a:buFont typeface="Open Sans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5555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Network Admin</a:t>
                      </a:r>
                    </a:p>
                  </a:txBody>
                  <a:tcPr marT="271325" marB="271325" marR="271325" marL="2713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5555"/>
                        </a:buClr>
                        <a:buSzPct val="25000"/>
                        <a:buFont typeface="Open Sans"/>
                        <a:buNone/>
                      </a:pPr>
                      <a:r>
                        <a:rPr lang="en-US" sz="2400" u="none" cap="none" strike="noStrike">
                          <a:solidFill>
                            <a:srgbClr val="5555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Technical setup of SMHW. Works with the Onboarding team and after setup, goes via the Support team for any technical issues.</a:t>
                      </a:r>
                    </a:p>
                  </a:txBody>
                  <a:tcPr marT="271325" marB="271325" marR="271325" marL="271325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1421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5555"/>
                        </a:buClr>
                        <a:buSzPct val="25000"/>
                        <a:buFont typeface="Open Sans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5555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Heads of Department</a:t>
                      </a:r>
                    </a:p>
                  </a:txBody>
                  <a:tcPr marT="271325" marB="271325" marR="271325" marL="2713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5555"/>
                        </a:buClr>
                        <a:buSzPct val="25000"/>
                        <a:buFont typeface="Open Sans"/>
                        <a:buNone/>
                      </a:pPr>
                      <a:r>
                        <a:rPr lang="en-US" sz="2400" u="none" cap="none" strike="noStrike">
                          <a:solidFill>
                            <a:srgbClr val="5555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Supports Assistant Head in introducing the SMHW to faculty. Works with SLT throughout the year to track usage and help teachers who are struggling.</a:t>
                      </a:r>
                    </a:p>
                  </a:txBody>
                  <a:tcPr marT="271325" marB="271325" marR="271325" marL="271325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CECEC"/>
                    </a:solidFill>
                  </a:tcPr>
                </a:tc>
              </a:tr>
              <a:tr h="1413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5555"/>
                        </a:buClr>
                        <a:buSzPct val="25000"/>
                        <a:buFont typeface="Open Sans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5555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Parental Engagement Lead</a:t>
                      </a:r>
                    </a:p>
                  </a:txBody>
                  <a:tcPr marT="271325" marB="271325" marR="271325" marL="2713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5555"/>
                        </a:buClr>
                        <a:buSzPct val="25000"/>
                        <a:buFont typeface="Open Sans"/>
                        <a:buNone/>
                      </a:pPr>
                      <a:r>
                        <a:rPr lang="en-US" sz="2400" u="none" cap="none" strike="noStrike">
                          <a:solidFill>
                            <a:srgbClr val="5555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Supports Assistant Head in communicating logins to parents. Runs sessions with parents throughout the year to get them using the system. Monitors parental engagement.</a:t>
                      </a:r>
                    </a:p>
                  </a:txBody>
                  <a:tcPr marT="271325" marB="271325" marR="271325" marL="271325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  <a:tr h="1407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5555"/>
                        </a:buClr>
                        <a:buSzPct val="25000"/>
                        <a:buFont typeface="Open Sans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5555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Form Tutors</a:t>
                      </a:r>
                    </a:p>
                  </a:txBody>
                  <a:tcPr marT="271325" marB="271325" marR="271325" marL="2713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5555"/>
                        </a:buClr>
                        <a:buSzPct val="25000"/>
                        <a:buFont typeface="Open Sans"/>
                        <a:buNone/>
                      </a:pPr>
                      <a:r>
                        <a:rPr lang="en-US" sz="2400" u="none" cap="none" strike="noStrike">
                          <a:solidFill>
                            <a:srgbClr val="5555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Gets students logged into SMHW for first time. Keeps track of homework for each student throughout the year by running reports.</a:t>
                      </a:r>
                    </a:p>
                  </a:txBody>
                  <a:tcPr marT="271325" marB="271325" marR="271325" marL="271325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CECEC"/>
                    </a:solidFill>
                  </a:tcPr>
                </a:tc>
              </a:tr>
              <a:tr h="1407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5555"/>
                        </a:buClr>
                        <a:buSzPct val="25000"/>
                        <a:buFont typeface="Open Sans"/>
                        <a:buNone/>
                      </a:pPr>
                      <a:r>
                        <a:rPr b="1" lang="en-US" sz="2400" u="none" cap="none" strike="noStrike">
                          <a:solidFill>
                            <a:srgbClr val="5555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Homework Champions</a:t>
                      </a:r>
                    </a:p>
                  </a:txBody>
                  <a:tcPr marT="271325" marB="271325" marR="271325" marL="2713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55555"/>
                        </a:buClr>
                        <a:buSzPct val="25000"/>
                        <a:buFont typeface="Open Sans"/>
                        <a:buNone/>
                      </a:pPr>
                      <a:r>
                        <a:rPr lang="en-US" sz="2400" u="none" cap="none" strike="noStrike">
                          <a:solidFill>
                            <a:srgbClr val="55555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Supports teachers who need help using the product or learning advanced features. Can also support students or parents who need help as well.</a:t>
                      </a:r>
                    </a:p>
                  </a:txBody>
                  <a:tcPr marT="271325" marB="271325" marR="271325" marL="271325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Shape 247"/>
          <p:cNvGrpSpPr/>
          <p:nvPr/>
        </p:nvGrpSpPr>
        <p:grpSpPr>
          <a:xfrm>
            <a:off x="3204" y="591933"/>
            <a:ext cx="5495158" cy="1541617"/>
            <a:chOff x="0" y="0"/>
            <a:chExt cx="5495157" cy="1541616"/>
          </a:xfrm>
        </p:grpSpPr>
        <p:sp>
          <p:nvSpPr>
            <p:cNvPr id="248" name="Shape 248"/>
            <p:cNvSpPr/>
            <p:nvPr/>
          </p:nvSpPr>
          <p:spPr>
            <a:xfrm>
              <a:off x="0" y="0"/>
              <a:ext cx="5495157" cy="1541616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anchorCtr="0" anchor="ctr" bIns="50750" lIns="50750" rIns="50750" tIns="507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Shape 249"/>
            <p:cNvSpPr txBox="1"/>
            <p:nvPr/>
          </p:nvSpPr>
          <p:spPr>
            <a:xfrm>
              <a:off x="0" y="255211"/>
              <a:ext cx="5495156" cy="10311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675" lIns="45675" rIns="45675" tIns="45675">
              <a:noAutofit/>
            </a:bodyPr>
            <a:lstStyle/>
            <a:p>
              <a:pPr indent="17780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b="1" i="0" lang="en-US" sz="540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Resources</a:t>
              </a:r>
            </a:p>
          </p:txBody>
        </p:sp>
      </p:grpSp>
      <p:sp>
        <p:nvSpPr>
          <p:cNvPr id="250" name="Shape 250"/>
          <p:cNvSpPr txBox="1"/>
          <p:nvPr/>
        </p:nvSpPr>
        <p:spPr>
          <a:xfrm>
            <a:off x="3793630" y="2437090"/>
            <a:ext cx="16784038" cy="11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25" lIns="243725" rIns="243725" tIns="243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25000"/>
              <a:buFont typeface="Open Sans SemiBold"/>
              <a:buNone/>
            </a:pPr>
            <a:r>
              <a:rPr b="0" i="0" lang="en-US" sz="3600" u="none" cap="none" strike="noStrike">
                <a:solidFill>
                  <a:srgbClr val="656D7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Resources are available at the click of a button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4926035" y="9975285"/>
            <a:ext cx="8808302" cy="2357129"/>
          </a:xfrm>
          <a:prstGeom prst="rect">
            <a:avLst/>
          </a:prstGeom>
          <a:noFill/>
          <a:ln>
            <a:noFill/>
          </a:ln>
        </p:spPr>
        <p:txBody>
          <a:bodyPr anchorCtr="0" anchor="t" bIns="243725" lIns="243725" rIns="243725" tIns="243725">
            <a:noAutofit/>
          </a:bodyPr>
          <a:lstStyle/>
          <a:p>
            <a:pPr indent="-240631" lvl="0" marL="24063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656D78"/>
                </a:solidFill>
                <a:latin typeface="Arial"/>
                <a:ea typeface="Arial"/>
                <a:cs typeface="Arial"/>
                <a:sym typeface="Arial"/>
              </a:rPr>
              <a:t>Introduction for teachers</a:t>
            </a:r>
          </a:p>
          <a:p>
            <a:pPr indent="-240631" lvl="0" marL="24063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56D78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656D78"/>
                </a:solidFill>
                <a:latin typeface="Arial"/>
                <a:ea typeface="Arial"/>
                <a:cs typeface="Arial"/>
                <a:sym typeface="Arial"/>
              </a:rPr>
              <a:t>Tutorial videos</a:t>
            </a:r>
          </a:p>
          <a:p>
            <a:pPr indent="-240631" lvl="0" marL="24063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56D78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656D78"/>
                </a:solidFill>
                <a:latin typeface="Arial"/>
                <a:ea typeface="Arial"/>
                <a:cs typeface="Arial"/>
                <a:sym typeface="Arial"/>
              </a:rPr>
              <a:t>Homework policy</a:t>
            </a:r>
          </a:p>
          <a:p>
            <a:pPr indent="-240631" lvl="0" marL="24063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56D78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656D78"/>
                </a:solidFill>
                <a:latin typeface="Arial"/>
                <a:ea typeface="Arial"/>
                <a:cs typeface="Arial"/>
                <a:sym typeface="Arial"/>
              </a:rPr>
              <a:t>Getting started guides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10396160" y="9975284"/>
            <a:ext cx="4315309" cy="2357129"/>
          </a:xfrm>
          <a:prstGeom prst="rect">
            <a:avLst/>
          </a:prstGeom>
          <a:noFill/>
          <a:ln>
            <a:noFill/>
          </a:ln>
        </p:spPr>
        <p:txBody>
          <a:bodyPr anchorCtr="0" anchor="t" bIns="243725" lIns="243725" rIns="243725" tIns="243725">
            <a:noAutofit/>
          </a:bodyPr>
          <a:lstStyle/>
          <a:p>
            <a:pPr indent="-240631" lvl="0" marL="24063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656D78"/>
                </a:solidFill>
                <a:latin typeface="Arial"/>
                <a:ea typeface="Arial"/>
                <a:cs typeface="Arial"/>
                <a:sym typeface="Arial"/>
              </a:rPr>
              <a:t>Introduction for parents</a:t>
            </a:r>
          </a:p>
          <a:p>
            <a:pPr indent="-240631" lvl="0" marL="24063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56D78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656D78"/>
                </a:solidFill>
                <a:latin typeface="Arial"/>
                <a:ea typeface="Arial"/>
                <a:cs typeface="Arial"/>
                <a:sym typeface="Arial"/>
              </a:rPr>
              <a:t>Tutorial videos</a:t>
            </a:r>
          </a:p>
          <a:p>
            <a:pPr indent="-240631" lvl="0" marL="24063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56D78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656D78"/>
                </a:solidFill>
                <a:latin typeface="Arial"/>
                <a:ea typeface="Arial"/>
                <a:cs typeface="Arial"/>
                <a:sym typeface="Arial"/>
              </a:rPr>
              <a:t>Login instructions</a:t>
            </a:r>
          </a:p>
          <a:p>
            <a:pPr indent="-240631" lvl="0" marL="24063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56D78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656D78"/>
                </a:solidFill>
                <a:latin typeface="Arial"/>
                <a:ea typeface="Arial"/>
                <a:cs typeface="Arial"/>
                <a:sym typeface="Arial"/>
              </a:rPr>
              <a:t>Parent pack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15491379" y="10104935"/>
            <a:ext cx="4315309" cy="1849129"/>
          </a:xfrm>
          <a:prstGeom prst="rect">
            <a:avLst/>
          </a:prstGeom>
          <a:noFill/>
          <a:ln>
            <a:noFill/>
          </a:ln>
        </p:spPr>
        <p:txBody>
          <a:bodyPr anchorCtr="0" anchor="t" bIns="243725" lIns="243725" rIns="243725" tIns="243725">
            <a:noAutofit/>
          </a:bodyPr>
          <a:lstStyle/>
          <a:p>
            <a:pPr indent="-240631" lvl="0" marL="24063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656D78"/>
                </a:solidFill>
                <a:latin typeface="Arial"/>
                <a:ea typeface="Arial"/>
                <a:cs typeface="Arial"/>
                <a:sym typeface="Arial"/>
              </a:rPr>
              <a:t>Introduction for students</a:t>
            </a:r>
          </a:p>
          <a:p>
            <a:pPr indent="-240631" lvl="0" marL="24063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56D78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656D78"/>
                </a:solidFill>
                <a:latin typeface="Arial"/>
                <a:ea typeface="Arial"/>
                <a:cs typeface="Arial"/>
                <a:sym typeface="Arial"/>
              </a:rPr>
              <a:t>Tutorial videos</a:t>
            </a:r>
          </a:p>
          <a:p>
            <a:pPr indent="-240631" lvl="0" marL="240631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656D78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656D78"/>
                </a:solidFill>
                <a:latin typeface="Arial"/>
                <a:ea typeface="Arial"/>
                <a:cs typeface="Arial"/>
                <a:sym typeface="Arial"/>
              </a:rPr>
              <a:t>Login instructions</a:t>
            </a:r>
          </a:p>
        </p:txBody>
      </p:sp>
      <p:grpSp>
        <p:nvGrpSpPr>
          <p:cNvPr id="254" name="Shape 254"/>
          <p:cNvGrpSpPr/>
          <p:nvPr/>
        </p:nvGrpSpPr>
        <p:grpSpPr>
          <a:xfrm>
            <a:off x="7570539" y="3850428"/>
            <a:ext cx="9230223" cy="5402767"/>
            <a:chOff x="0" y="0"/>
            <a:chExt cx="9230222" cy="5402766"/>
          </a:xfrm>
        </p:grpSpPr>
        <p:pic>
          <p:nvPicPr>
            <p:cNvPr descr="Group" id="255" name="Shape 2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9230222" cy="5402766"/>
            </a:xfrm>
            <a:prstGeom prst="rect">
              <a:avLst/>
            </a:prstGeom>
            <a:noFill/>
            <a:ln>
              <a:noFill/>
            </a:ln>
            <a:effectLst>
              <a:outerShdw blurRad="355600" rotWithShape="0" dir="5400000" dist="168275">
                <a:srgbClr val="4D4D4D">
                  <a:alpha val="17647"/>
                </a:srgbClr>
              </a:outerShdw>
            </a:effectLst>
          </p:spPr>
        </p:pic>
        <p:pic>
          <p:nvPicPr>
            <p:cNvPr descr="pasted-image.png" id="256" name="Shape 256"/>
            <p:cNvPicPr preferRelativeResize="0"/>
            <p:nvPr/>
          </p:nvPicPr>
          <p:blipFill rotWithShape="1">
            <a:blip r:embed="rId4">
              <a:alphaModFix/>
            </a:blip>
            <a:srcRect b="13932" l="0" r="0" t="0"/>
            <a:stretch/>
          </p:blipFill>
          <p:spPr>
            <a:xfrm>
              <a:off x="429070" y="694175"/>
              <a:ext cx="8372081" cy="401429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tchel Tag grey.png" id="261" name="Shape 2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3360" y="4646450"/>
            <a:ext cx="13824580" cy="4423098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3795076" y="9155650"/>
            <a:ext cx="16781148" cy="839637"/>
          </a:xfrm>
          <a:prstGeom prst="rect">
            <a:avLst/>
          </a:prstGeom>
          <a:noFill/>
          <a:ln>
            <a:noFill/>
          </a:ln>
        </p:spPr>
        <p:txBody>
          <a:bodyPr anchorCtr="0" anchor="t" bIns="108650" lIns="108650" rIns="108650" tIns="10865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79C8"/>
              </a:buClr>
              <a:buSzPct val="25000"/>
              <a:buFont typeface="Open Sans SemiBold"/>
              <a:buNone/>
            </a:pPr>
            <a:r>
              <a:rPr b="0" i="0" lang="en-US" sz="3600" u="none" cap="none" strike="noStrike">
                <a:solidFill>
                  <a:srgbClr val="0C79C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www.teamsatchel.com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6977800" y="12677521"/>
            <a:ext cx="10415699" cy="41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25000"/>
              <a:buFont typeface="Open Sans"/>
              <a:buNone/>
            </a:pPr>
            <a:r>
              <a:rPr b="0" i="0" lang="en-US" sz="2400" u="none" cap="none" strike="noStrike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help.showmyhomework.co.uk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1276445" y="12677521"/>
            <a:ext cx="7109400" cy="41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25000"/>
              <a:buFont typeface="Open Sans"/>
              <a:buNone/>
            </a:pPr>
            <a:r>
              <a:rPr b="0" i="0" lang="en-US" sz="2400" u="none" cap="none" strike="noStrike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0207 197 9550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20966034" y="12677521"/>
            <a:ext cx="11026501" cy="41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25000"/>
              <a:buFont typeface="Open Sans"/>
              <a:buNone/>
            </a:pPr>
            <a:r>
              <a:rPr b="0" i="0" lang="en-US" sz="2400" u="none" cap="none" strike="noStrike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@team_satchel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